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4.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805" r:id="rId11"/>
    <p:sldMasterId id="2147483818" r:id="rId12"/>
    <p:sldMasterId id="2147483831" r:id="rId13"/>
    <p:sldMasterId id="2147483844" r:id="rId14"/>
    <p:sldMasterId id="2147483856" r:id="rId15"/>
  </p:sldMasterIdLst>
  <p:notesMasterIdLst>
    <p:notesMasterId r:id="rId116"/>
  </p:notesMasterIdLst>
  <p:sldIdLst>
    <p:sldId id="260" r:id="rId16"/>
    <p:sldId id="301" r:id="rId17"/>
    <p:sldId id="257" r:id="rId18"/>
    <p:sldId id="284" r:id="rId19"/>
    <p:sldId id="308" r:id="rId20"/>
    <p:sldId id="275" r:id="rId21"/>
    <p:sldId id="309" r:id="rId22"/>
    <p:sldId id="310" r:id="rId23"/>
    <p:sldId id="304" r:id="rId24"/>
    <p:sldId id="300" r:id="rId25"/>
    <p:sldId id="311" r:id="rId26"/>
    <p:sldId id="312" r:id="rId27"/>
    <p:sldId id="313" r:id="rId28"/>
    <p:sldId id="315" r:id="rId29"/>
    <p:sldId id="318" r:id="rId30"/>
    <p:sldId id="317" r:id="rId31"/>
    <p:sldId id="316" r:id="rId32"/>
    <p:sldId id="320" r:id="rId33"/>
    <p:sldId id="321" r:id="rId34"/>
    <p:sldId id="319" r:id="rId35"/>
    <p:sldId id="276" r:id="rId36"/>
    <p:sldId id="277" r:id="rId37"/>
    <p:sldId id="303" r:id="rId38"/>
    <p:sldId id="306" r:id="rId39"/>
    <p:sldId id="307" r:id="rId40"/>
    <p:sldId id="325" r:id="rId41"/>
    <p:sldId id="285" r:id="rId42"/>
    <p:sldId id="269" r:id="rId43"/>
    <p:sldId id="323" r:id="rId44"/>
    <p:sldId id="334" r:id="rId45"/>
    <p:sldId id="335" r:id="rId46"/>
    <p:sldId id="336" r:id="rId47"/>
    <p:sldId id="262" r:id="rId48"/>
    <p:sldId id="286" r:id="rId49"/>
    <p:sldId id="287" r:id="rId50"/>
    <p:sldId id="263" r:id="rId51"/>
    <p:sldId id="289" r:id="rId52"/>
    <p:sldId id="288" r:id="rId53"/>
    <p:sldId id="290" r:id="rId54"/>
    <p:sldId id="291" r:id="rId55"/>
    <p:sldId id="293" r:id="rId56"/>
    <p:sldId id="292" r:id="rId57"/>
    <p:sldId id="295" r:id="rId58"/>
    <p:sldId id="294" r:id="rId59"/>
    <p:sldId id="324" r:id="rId60"/>
    <p:sldId id="265" r:id="rId61"/>
    <p:sldId id="337" r:id="rId62"/>
    <p:sldId id="338" r:id="rId63"/>
    <p:sldId id="339" r:id="rId64"/>
    <p:sldId id="266" r:id="rId65"/>
    <p:sldId id="296" r:id="rId66"/>
    <p:sldId id="297" r:id="rId67"/>
    <p:sldId id="298" r:id="rId68"/>
    <p:sldId id="267" r:id="rId69"/>
    <p:sldId id="340" r:id="rId70"/>
    <p:sldId id="268" r:id="rId71"/>
    <p:sldId id="342" r:id="rId72"/>
    <p:sldId id="341" r:id="rId73"/>
    <p:sldId id="343" r:id="rId74"/>
    <p:sldId id="299" r:id="rId75"/>
    <p:sldId id="326" r:id="rId76"/>
    <p:sldId id="327" r:id="rId77"/>
    <p:sldId id="280" r:id="rId78"/>
    <p:sldId id="329" r:id="rId79"/>
    <p:sldId id="332" r:id="rId80"/>
    <p:sldId id="330" r:id="rId81"/>
    <p:sldId id="282" r:id="rId82"/>
    <p:sldId id="331" r:id="rId83"/>
    <p:sldId id="33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706" autoAdjust="0"/>
  </p:normalViewPr>
  <p:slideViewPr>
    <p:cSldViewPr>
      <p:cViewPr>
        <p:scale>
          <a:sx n="73" d="100"/>
          <a:sy n="73" d="100"/>
        </p:scale>
        <p:origin x="-984" y="-1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117" Type="http://schemas.openxmlformats.org/officeDocument/2006/relationships/presProps" Target="presProps.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openxmlformats.org/officeDocument/2006/relationships/slide" Target="slides/slide97.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slide" Target="slides/slide64.xml"/><Relationship Id="rId87" Type="http://schemas.openxmlformats.org/officeDocument/2006/relationships/slide" Target="slides/slide72.xml"/><Relationship Id="rId102" Type="http://schemas.openxmlformats.org/officeDocument/2006/relationships/slide" Target="slides/slide87.xml"/><Relationship Id="rId110" Type="http://schemas.openxmlformats.org/officeDocument/2006/relationships/slide" Target="slides/slide95.xml"/><Relationship Id="rId115" Type="http://schemas.openxmlformats.org/officeDocument/2006/relationships/slide" Target="slides/slide100.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slide" Target="slides/slide67.xml"/><Relationship Id="rId90" Type="http://schemas.openxmlformats.org/officeDocument/2006/relationships/slide" Target="slides/slide75.xml"/><Relationship Id="rId95" Type="http://schemas.openxmlformats.org/officeDocument/2006/relationships/slide" Target="slides/slide80.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13" Type="http://schemas.openxmlformats.org/officeDocument/2006/relationships/slide" Target="slides/slide98.xml"/><Relationship Id="rId118"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slide" Target="slides/slide70.xml"/><Relationship Id="rId93" Type="http://schemas.openxmlformats.org/officeDocument/2006/relationships/slide" Target="slides/slide78.xml"/><Relationship Id="rId98" Type="http://schemas.openxmlformats.org/officeDocument/2006/relationships/slide" Target="slides/slide8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103" Type="http://schemas.openxmlformats.org/officeDocument/2006/relationships/slide" Target="slides/slide88.xml"/><Relationship Id="rId108" Type="http://schemas.openxmlformats.org/officeDocument/2006/relationships/slide" Target="slides/slide93.xml"/><Relationship Id="rId116" Type="http://schemas.openxmlformats.org/officeDocument/2006/relationships/notesMaster" Target="notesMasters/notesMaster1.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slide" Target="slides/slide76.xml"/><Relationship Id="rId96" Type="http://schemas.openxmlformats.org/officeDocument/2006/relationships/slide" Target="slides/slide81.xml"/><Relationship Id="rId111" Type="http://schemas.openxmlformats.org/officeDocument/2006/relationships/slide" Target="slides/slide9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6" Type="http://schemas.openxmlformats.org/officeDocument/2006/relationships/slide" Target="slides/slide91.xml"/><Relationship Id="rId114" Type="http://schemas.openxmlformats.org/officeDocument/2006/relationships/slide" Target="slides/slide99.xml"/><Relationship Id="rId119"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495755-28C7-43C1-A6DF-E65F216C7BBF}" type="datetimeFigureOut">
              <a:rPr lang="ru-RU" smtClean="0"/>
              <a:t>01.04.2017</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229DAB-4F87-4EB9-AD0F-0F77A6131B7C}" type="slidenum">
              <a:rPr lang="ru-RU" smtClean="0"/>
              <a:t>‹#›</a:t>
            </a:fld>
            <a:endParaRPr lang="ru-RU" dirty="0"/>
          </a:p>
        </p:txBody>
      </p:sp>
    </p:spTree>
    <p:extLst>
      <p:ext uri="{BB962C8B-B14F-4D97-AF65-F5344CB8AC3E}">
        <p14:creationId xmlns:p14="http://schemas.microsoft.com/office/powerpoint/2010/main" val="3738217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202-15, Proposal 1, item 2.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9</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202-15, Proposal 1, item 2.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10</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204-15 as edited.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21</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202-15, Proposal 1, item 3 as edited.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22</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202-15, Proposal 1, item 2.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23</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202-15, Proposal 1, item 2.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24</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202-15, Proposal 1, item 2.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25</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128-14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27</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128-14 as edited.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Это добавление было введено, чтобы иметь возможность наказать яхту по правилу 14 перед стартом, после общего отзыва или в перерыве между гонками.</a:t>
            </a:r>
          </a:p>
          <a:p>
            <a:r>
              <a:rPr lang="ru-RU" sz="1200" b="0" i="0" u="none" strike="noStrike" kern="1200" baseline="0" dirty="0" smtClean="0">
                <a:solidFill>
                  <a:schemeClr val="tx1"/>
                </a:solidFill>
                <a:latin typeface="+mn-lt"/>
                <a:ea typeface="+mn-ea"/>
                <a:cs typeface="+mn-cs"/>
              </a:rPr>
              <a:t>Яхту можно было наказать за нарушение МППСС, если инцидент произошел с судном, которого яхта должна была сторониться в соответствии с МППСС.</a:t>
            </a:r>
          </a:p>
          <a:p>
            <a:r>
              <a:rPr lang="ru-RU" sz="1200" b="0" i="0" u="none" strike="noStrike" kern="1200" baseline="0" dirty="0" smtClean="0">
                <a:solidFill>
                  <a:schemeClr val="tx1"/>
                </a:solidFill>
                <a:latin typeface="+mn-lt"/>
                <a:ea typeface="+mn-ea"/>
                <a:cs typeface="+mn-cs"/>
              </a:rPr>
              <a:t>Теперь этот принцип применяется к яхтам, которые не участвуют в гонке.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28</a:t>
            </a:fld>
            <a:endParaRPr lang="ru-RU"/>
          </a:p>
        </p:txBody>
      </p:sp>
    </p:spTree>
    <p:extLst>
      <p:ext uri="{BB962C8B-B14F-4D97-AF65-F5344CB8AC3E}">
        <p14:creationId xmlns:p14="http://schemas.microsoft.com/office/powerpoint/2010/main" val="2109100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miter lim="800000"/>
            <a:headEnd/>
            <a:tailEnd/>
          </a:ln>
        </p:spPr>
        <p:txBody>
          <a:bodyPr/>
          <a:lstStyle/>
          <a:p>
            <a:fld id="{1D033661-E71A-4885-AD16-9F75844D4B7C}" type="slidenum">
              <a:rPr lang="en-US">
                <a:solidFill>
                  <a:prstClr val="black"/>
                </a:solidFill>
              </a:rPr>
              <a:pPr/>
              <a:t>29</a:t>
            </a:fld>
            <a:endParaRPr lang="en-US">
              <a:solidFill>
                <a:prstClr val="black"/>
              </a:solidFill>
            </a:endParaRPr>
          </a:p>
        </p:txBody>
      </p:sp>
      <p:sp>
        <p:nvSpPr>
          <p:cNvPr id="9218" name="Rectangle 2"/>
          <p:cNvSpPr>
            <a:spLocks noGrp="1" noRot="1" noChangeAspect="1" noChangeArrowheads="1" noTextEdit="1"/>
          </p:cNvSpPr>
          <p:nvPr>
            <p:ph type="sldImg"/>
          </p:nvPr>
        </p:nvSpPr>
        <p:spPr>
          <a:xfrm>
            <a:off x="1298575" y="801688"/>
            <a:ext cx="4260850" cy="3195637"/>
          </a:xfrm>
          <a:ln/>
          <a:extLst>
            <a:ext uri="{FAA26D3D-D897-4be2-8F04-BA451C77F1D7}">
              <ma14:placeholderFlag xmlns="" xmlns:ma14="http://schemas.microsoft.com/office/mac/drawingml/2011/main" val="1"/>
            </a:ext>
          </a:extLst>
        </p:spPr>
      </p:sp>
      <p:sp>
        <p:nvSpPr>
          <p:cNvPr id="5123" name="Rectangle 3"/>
          <p:cNvSpPr>
            <a:spLocks noGrp="1" noChangeArrowheads="1"/>
          </p:cNvSpPr>
          <p:nvPr>
            <p:ph type="body" idx="1"/>
          </p:nvPr>
        </p:nvSpPr>
        <p:spPr>
          <a:xfrm>
            <a:off x="919163" y="4364038"/>
            <a:ext cx="5018087" cy="2933700"/>
          </a:xfrm>
          <a:noFill/>
        </p:spPr>
        <p:txBody>
          <a:bodyPr/>
          <a:lstStyle/>
          <a:p>
            <a:pPr eaLnBrk="1" hangingPunct="1"/>
            <a:endParaRPr lang="ru-RU" smtClean="0">
              <a:latin typeface="Arial" pitchFamily="34"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miter lim="800000"/>
            <a:headEnd/>
            <a:tailEnd/>
          </a:ln>
        </p:spPr>
        <p:txBody>
          <a:bodyPr/>
          <a:lstStyle/>
          <a:p>
            <a:fld id="{1D033661-E71A-4885-AD16-9F75844D4B7C}" type="slidenum">
              <a:rPr lang="en-US">
                <a:solidFill>
                  <a:prstClr val="black"/>
                </a:solidFill>
              </a:rPr>
              <a:pPr/>
              <a:t>30</a:t>
            </a:fld>
            <a:endParaRPr lang="en-US">
              <a:solidFill>
                <a:prstClr val="black"/>
              </a:solidFill>
            </a:endParaRPr>
          </a:p>
        </p:txBody>
      </p:sp>
      <p:sp>
        <p:nvSpPr>
          <p:cNvPr id="9218" name="Rectangle 2"/>
          <p:cNvSpPr>
            <a:spLocks noGrp="1" noRot="1" noChangeAspect="1" noChangeArrowheads="1" noTextEdit="1"/>
          </p:cNvSpPr>
          <p:nvPr>
            <p:ph type="sldImg"/>
          </p:nvPr>
        </p:nvSpPr>
        <p:spPr>
          <a:xfrm>
            <a:off x="1298575" y="801688"/>
            <a:ext cx="4260850" cy="3195637"/>
          </a:xfrm>
          <a:ln/>
          <a:extLst>
            <a:ext uri="{FAA26D3D-D897-4be2-8F04-BA451C77F1D7}">
              <ma14:placeholderFlag xmlns="" xmlns:ma14="http://schemas.microsoft.com/office/mac/drawingml/2011/main" val="1"/>
            </a:ext>
          </a:extLst>
        </p:spPr>
      </p:sp>
      <p:sp>
        <p:nvSpPr>
          <p:cNvPr id="5123" name="Rectangle 3"/>
          <p:cNvSpPr>
            <a:spLocks noGrp="1" noChangeArrowheads="1"/>
          </p:cNvSpPr>
          <p:nvPr>
            <p:ph type="body" idx="1"/>
          </p:nvPr>
        </p:nvSpPr>
        <p:spPr>
          <a:xfrm>
            <a:off x="919163" y="4364038"/>
            <a:ext cx="5018087" cy="2933700"/>
          </a:xfrm>
          <a:noFill/>
        </p:spPr>
        <p:txBody>
          <a:bodyPr/>
          <a:lstStyle/>
          <a:p>
            <a:pPr eaLnBrk="1" hangingPunct="1"/>
            <a:endParaRPr lang="ru-RU" smtClean="0">
              <a:latin typeface="Arial" pitchFamily="34" charset="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miter lim="800000"/>
            <a:headEnd/>
            <a:tailEnd/>
          </a:ln>
        </p:spPr>
        <p:txBody>
          <a:bodyPr/>
          <a:lstStyle/>
          <a:p>
            <a:fld id="{1D033661-E71A-4885-AD16-9F75844D4B7C}" type="slidenum">
              <a:rPr lang="en-US">
                <a:solidFill>
                  <a:prstClr val="black"/>
                </a:solidFill>
              </a:rPr>
              <a:pPr/>
              <a:t>31</a:t>
            </a:fld>
            <a:endParaRPr lang="en-US">
              <a:solidFill>
                <a:prstClr val="black"/>
              </a:solidFill>
            </a:endParaRPr>
          </a:p>
        </p:txBody>
      </p:sp>
      <p:sp>
        <p:nvSpPr>
          <p:cNvPr id="9218" name="Rectangle 2"/>
          <p:cNvSpPr>
            <a:spLocks noGrp="1" noRot="1" noChangeAspect="1" noChangeArrowheads="1" noTextEdit="1"/>
          </p:cNvSpPr>
          <p:nvPr>
            <p:ph type="sldImg"/>
          </p:nvPr>
        </p:nvSpPr>
        <p:spPr>
          <a:xfrm>
            <a:off x="1298575" y="801688"/>
            <a:ext cx="4260850" cy="3195637"/>
          </a:xfrm>
          <a:ln/>
          <a:extLst>
            <a:ext uri="{FAA26D3D-D897-4be2-8F04-BA451C77F1D7}">
              <ma14:placeholderFlag xmlns="" xmlns:ma14="http://schemas.microsoft.com/office/mac/drawingml/2011/main" val="1"/>
            </a:ext>
          </a:extLst>
        </p:spPr>
      </p:sp>
      <p:sp>
        <p:nvSpPr>
          <p:cNvPr id="5123" name="Rectangle 3"/>
          <p:cNvSpPr>
            <a:spLocks noGrp="1" noChangeArrowheads="1"/>
          </p:cNvSpPr>
          <p:nvPr>
            <p:ph type="body" idx="1"/>
          </p:nvPr>
        </p:nvSpPr>
        <p:spPr>
          <a:xfrm>
            <a:off x="919163" y="4364038"/>
            <a:ext cx="5018087" cy="2933700"/>
          </a:xfrm>
          <a:noFill/>
        </p:spPr>
        <p:txBody>
          <a:bodyPr/>
          <a:lstStyle/>
          <a:p>
            <a:pPr eaLnBrk="1" hangingPunct="1"/>
            <a:endParaRPr lang="ru-RU" smtClean="0">
              <a:latin typeface="Arial" pitchFamily="34"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miter lim="800000"/>
            <a:headEnd/>
            <a:tailEnd/>
          </a:ln>
        </p:spPr>
        <p:txBody>
          <a:bodyPr/>
          <a:lstStyle/>
          <a:p>
            <a:fld id="{1D033661-E71A-4885-AD16-9F75844D4B7C}" type="slidenum">
              <a:rPr lang="en-US">
                <a:solidFill>
                  <a:prstClr val="black"/>
                </a:solidFill>
              </a:rPr>
              <a:pPr/>
              <a:t>32</a:t>
            </a:fld>
            <a:endParaRPr lang="en-US">
              <a:solidFill>
                <a:prstClr val="black"/>
              </a:solidFill>
            </a:endParaRPr>
          </a:p>
        </p:txBody>
      </p:sp>
      <p:sp>
        <p:nvSpPr>
          <p:cNvPr id="9218" name="Rectangle 2"/>
          <p:cNvSpPr>
            <a:spLocks noGrp="1" noRot="1" noChangeAspect="1" noChangeArrowheads="1" noTextEdit="1"/>
          </p:cNvSpPr>
          <p:nvPr>
            <p:ph type="sldImg"/>
          </p:nvPr>
        </p:nvSpPr>
        <p:spPr>
          <a:xfrm>
            <a:off x="1298575" y="801688"/>
            <a:ext cx="4260850" cy="3195637"/>
          </a:xfrm>
          <a:ln/>
          <a:extLst>
            <a:ext uri="{FAA26D3D-D897-4be2-8F04-BA451C77F1D7}">
              <ma14:placeholderFlag xmlns="" xmlns:ma14="http://schemas.microsoft.com/office/mac/drawingml/2011/main" val="1"/>
            </a:ext>
          </a:extLst>
        </p:spPr>
      </p:sp>
      <p:sp>
        <p:nvSpPr>
          <p:cNvPr id="5123" name="Rectangle 3"/>
          <p:cNvSpPr>
            <a:spLocks noGrp="1" noChangeArrowheads="1"/>
          </p:cNvSpPr>
          <p:nvPr>
            <p:ph type="body" idx="1"/>
          </p:nvPr>
        </p:nvSpPr>
        <p:spPr>
          <a:xfrm>
            <a:off x="919163" y="4364038"/>
            <a:ext cx="5018087" cy="2933700"/>
          </a:xfrm>
          <a:noFill/>
        </p:spPr>
        <p:txBody>
          <a:bodyPr/>
          <a:lstStyle/>
          <a:p>
            <a:pPr eaLnBrk="1" hangingPunct="1"/>
            <a:endParaRPr lang="ru-RU" smtClean="0">
              <a:latin typeface="Arial" pitchFamily="34" charset="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172-15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33</a:t>
            </a:fld>
            <a:endParaRPr lang="ru-RU"/>
          </a:p>
        </p:txBody>
      </p:sp>
    </p:spTree>
    <p:extLst>
      <p:ext uri="{BB962C8B-B14F-4D97-AF65-F5344CB8AC3E}">
        <p14:creationId xmlns:p14="http://schemas.microsoft.com/office/powerpoint/2010/main" val="1452629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172-15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34</a:t>
            </a:fld>
            <a:endParaRPr lang="ru-RU"/>
          </a:p>
        </p:txBody>
      </p:sp>
    </p:spTree>
    <p:extLst>
      <p:ext uri="{BB962C8B-B14F-4D97-AF65-F5344CB8AC3E}">
        <p14:creationId xmlns:p14="http://schemas.microsoft.com/office/powerpoint/2010/main" val="1452629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172-15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35</a:t>
            </a:fld>
            <a:endParaRPr lang="ru-RU"/>
          </a:p>
        </p:txBody>
      </p:sp>
    </p:spTree>
    <p:extLst>
      <p:ext uri="{BB962C8B-B14F-4D97-AF65-F5344CB8AC3E}">
        <p14:creationId xmlns:p14="http://schemas.microsoft.com/office/powerpoint/2010/main" val="1452629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173-15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36</a:t>
            </a:fld>
            <a:endParaRPr lang="ru-RU"/>
          </a:p>
        </p:txBody>
      </p:sp>
    </p:spTree>
    <p:extLst>
      <p:ext uri="{BB962C8B-B14F-4D97-AF65-F5344CB8AC3E}">
        <p14:creationId xmlns:p14="http://schemas.microsoft.com/office/powerpoint/2010/main" val="2701829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173-15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37</a:t>
            </a:fld>
            <a:endParaRPr lang="ru-RU"/>
          </a:p>
        </p:txBody>
      </p:sp>
    </p:spTree>
    <p:extLst>
      <p:ext uri="{BB962C8B-B14F-4D97-AF65-F5344CB8AC3E}">
        <p14:creationId xmlns:p14="http://schemas.microsoft.com/office/powerpoint/2010/main" val="2701829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173-15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38</a:t>
            </a:fld>
            <a:endParaRPr lang="ru-RU"/>
          </a:p>
        </p:txBody>
      </p:sp>
    </p:spTree>
    <p:extLst>
      <p:ext uri="{BB962C8B-B14F-4D97-AF65-F5344CB8AC3E}">
        <p14:creationId xmlns:p14="http://schemas.microsoft.com/office/powerpoint/2010/main" val="2701829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173-15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39</a:t>
            </a:fld>
            <a:endParaRPr lang="ru-RU"/>
          </a:p>
        </p:txBody>
      </p:sp>
    </p:spTree>
    <p:extLst>
      <p:ext uri="{BB962C8B-B14F-4D97-AF65-F5344CB8AC3E}">
        <p14:creationId xmlns:p14="http://schemas.microsoft.com/office/powerpoint/2010/main" val="2701829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174-15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40</a:t>
            </a:fld>
            <a:endParaRPr lang="ru-RU"/>
          </a:p>
        </p:txBody>
      </p:sp>
    </p:spTree>
    <p:extLst>
      <p:ext uri="{BB962C8B-B14F-4D97-AF65-F5344CB8AC3E}">
        <p14:creationId xmlns:p14="http://schemas.microsoft.com/office/powerpoint/2010/main" val="26143394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174-15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41</a:t>
            </a:fld>
            <a:endParaRPr lang="ru-RU"/>
          </a:p>
        </p:txBody>
      </p:sp>
    </p:spTree>
    <p:extLst>
      <p:ext uri="{BB962C8B-B14F-4D97-AF65-F5344CB8AC3E}">
        <p14:creationId xmlns:p14="http://schemas.microsoft.com/office/powerpoint/2010/main" val="2614339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174-15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42</a:t>
            </a:fld>
            <a:endParaRPr lang="ru-RU"/>
          </a:p>
        </p:txBody>
      </p:sp>
    </p:spTree>
    <p:extLst>
      <p:ext uri="{BB962C8B-B14F-4D97-AF65-F5344CB8AC3E}">
        <p14:creationId xmlns:p14="http://schemas.microsoft.com/office/powerpoint/2010/main" val="2614339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174-15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43</a:t>
            </a:fld>
            <a:endParaRPr lang="ru-RU"/>
          </a:p>
        </p:txBody>
      </p:sp>
    </p:spTree>
    <p:extLst>
      <p:ext uri="{BB962C8B-B14F-4D97-AF65-F5344CB8AC3E}">
        <p14:creationId xmlns:p14="http://schemas.microsoft.com/office/powerpoint/2010/main" val="2614339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174-15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44</a:t>
            </a:fld>
            <a:endParaRPr lang="ru-RU"/>
          </a:p>
        </p:txBody>
      </p:sp>
    </p:spTree>
    <p:extLst>
      <p:ext uri="{BB962C8B-B14F-4D97-AF65-F5344CB8AC3E}">
        <p14:creationId xmlns:p14="http://schemas.microsoft.com/office/powerpoint/2010/main" val="2614339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131-14 as edited; then changed again as a result of Sub. 175-15,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45</a:t>
            </a:fld>
            <a:endParaRPr lang="ru-RU"/>
          </a:p>
        </p:txBody>
      </p:sp>
    </p:spTree>
    <p:extLst>
      <p:ext uri="{BB962C8B-B14F-4D97-AF65-F5344CB8AC3E}">
        <p14:creationId xmlns:p14="http://schemas.microsoft.com/office/powerpoint/2010/main" val="2937752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131-14 as edited; then changed again as a result of Sub. 175-15,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46</a:t>
            </a:fld>
            <a:endParaRPr lang="ru-RU"/>
          </a:p>
        </p:txBody>
      </p:sp>
    </p:spTree>
    <p:extLst>
      <p:ext uri="{BB962C8B-B14F-4D97-AF65-F5344CB8AC3E}">
        <p14:creationId xmlns:p14="http://schemas.microsoft.com/office/powerpoint/2010/main" val="29377523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131-14 as edited; then changed again as a result of Sub. 175-15,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47</a:t>
            </a:fld>
            <a:endParaRPr lang="ru-RU"/>
          </a:p>
        </p:txBody>
      </p:sp>
    </p:spTree>
    <p:extLst>
      <p:ext uri="{BB962C8B-B14F-4D97-AF65-F5344CB8AC3E}">
        <p14:creationId xmlns:p14="http://schemas.microsoft.com/office/powerpoint/2010/main" val="2937752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131-14 as edited; then changed again as a result of Sub. 175-15,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48</a:t>
            </a:fld>
            <a:endParaRPr lang="ru-RU"/>
          </a:p>
        </p:txBody>
      </p:sp>
    </p:spTree>
    <p:extLst>
      <p:ext uri="{BB962C8B-B14F-4D97-AF65-F5344CB8AC3E}">
        <p14:creationId xmlns:p14="http://schemas.microsoft.com/office/powerpoint/2010/main" val="29377523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Sub. 131-14 as edited; then changed again as a result of Sub. 175-15,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49</a:t>
            </a:fld>
            <a:endParaRPr lang="ru-RU"/>
          </a:p>
        </p:txBody>
      </p:sp>
    </p:spTree>
    <p:extLst>
      <p:ext uri="{BB962C8B-B14F-4D97-AF65-F5344CB8AC3E}">
        <p14:creationId xmlns:p14="http://schemas.microsoft.com/office/powerpoint/2010/main" val="2937752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Moved rule 21 from Section C to Section D. Sub. 132-14, Proposal 2.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Deleted ’under a rule of Section C’. Sub. 132-14,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50</a:t>
            </a:fld>
            <a:endParaRPr lang="ru-RU"/>
          </a:p>
        </p:txBody>
      </p:sp>
    </p:spTree>
    <p:extLst>
      <p:ext uri="{BB962C8B-B14F-4D97-AF65-F5344CB8AC3E}">
        <p14:creationId xmlns:p14="http://schemas.microsoft.com/office/powerpoint/2010/main" val="2442989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Moved rule 21 from Section C to Section D. Sub. 132-14, Proposal 2.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Deleted ’under a rule of Section C’. Sub. 132-14,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51</a:t>
            </a:fld>
            <a:endParaRPr lang="ru-RU"/>
          </a:p>
        </p:txBody>
      </p:sp>
    </p:spTree>
    <p:extLst>
      <p:ext uri="{BB962C8B-B14F-4D97-AF65-F5344CB8AC3E}">
        <p14:creationId xmlns:p14="http://schemas.microsoft.com/office/powerpoint/2010/main" val="2442989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Moved rule 21 from Section C to Section D. Sub. 132-14, Proposal 2.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Deleted ’under a rule of Section C’. Sub. 132-14,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52</a:t>
            </a:fld>
            <a:endParaRPr lang="ru-RU"/>
          </a:p>
        </p:txBody>
      </p:sp>
    </p:spTree>
    <p:extLst>
      <p:ext uri="{BB962C8B-B14F-4D97-AF65-F5344CB8AC3E}">
        <p14:creationId xmlns:p14="http://schemas.microsoft.com/office/powerpoint/2010/main" val="24429891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Moved rule 21 from Section C to Section D. Sub. 132-14, Proposal 2.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Deleted ’under a rule of Section C’. Sub. 132-14,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53</a:t>
            </a:fld>
            <a:endParaRPr lang="ru-RU"/>
          </a:p>
        </p:txBody>
      </p:sp>
    </p:spTree>
    <p:extLst>
      <p:ext uri="{BB962C8B-B14F-4D97-AF65-F5344CB8AC3E}">
        <p14:creationId xmlns:p14="http://schemas.microsoft.com/office/powerpoint/2010/main" val="2442989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177-15 as edited.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t>54</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miter lim="800000"/>
            <a:headEnd/>
            <a:tailEnd/>
          </a:ln>
        </p:spPr>
        <p:txBody>
          <a:bodyPr/>
          <a:lstStyle/>
          <a:p>
            <a:fld id="{1D033661-E71A-4885-AD16-9F75844D4B7C}" type="slidenum">
              <a:rPr lang="en-US">
                <a:solidFill>
                  <a:prstClr val="black"/>
                </a:solidFill>
              </a:rPr>
              <a:pPr/>
              <a:t>55</a:t>
            </a:fld>
            <a:endParaRPr lang="en-US">
              <a:solidFill>
                <a:prstClr val="black"/>
              </a:solidFill>
            </a:endParaRPr>
          </a:p>
        </p:txBody>
      </p:sp>
      <p:sp>
        <p:nvSpPr>
          <p:cNvPr id="9218" name="Rectangle 2"/>
          <p:cNvSpPr>
            <a:spLocks noGrp="1" noRot="1" noChangeAspect="1" noChangeArrowheads="1" noTextEdit="1"/>
          </p:cNvSpPr>
          <p:nvPr>
            <p:ph type="sldImg"/>
          </p:nvPr>
        </p:nvSpPr>
        <p:spPr>
          <a:xfrm>
            <a:off x="1298575" y="801688"/>
            <a:ext cx="4260850" cy="3195637"/>
          </a:xfrm>
          <a:ln/>
          <a:extLst>
            <a:ext uri="{FAA26D3D-D897-4be2-8F04-BA451C77F1D7}">
              <ma14:placeholderFlag xmlns="" xmlns:ma14="http://schemas.microsoft.com/office/mac/drawingml/2011/main" val="1"/>
            </a:ext>
          </a:extLst>
        </p:spPr>
      </p:sp>
      <p:sp>
        <p:nvSpPr>
          <p:cNvPr id="5123" name="Rectangle 3"/>
          <p:cNvSpPr>
            <a:spLocks noGrp="1" noChangeArrowheads="1"/>
          </p:cNvSpPr>
          <p:nvPr>
            <p:ph type="body" idx="1"/>
          </p:nvPr>
        </p:nvSpPr>
        <p:spPr>
          <a:xfrm>
            <a:off x="919163" y="4364038"/>
            <a:ext cx="5018087" cy="2933700"/>
          </a:xfrm>
          <a:noFill/>
        </p:spPr>
        <p:txBody>
          <a:bodyPr/>
          <a:lstStyle/>
          <a:p>
            <a:pPr eaLnBrk="1" hangingPunct="1"/>
            <a:endParaRPr lang="ru-RU" smtClean="0">
              <a:latin typeface="Arial" pitchFamily="34" charset="0"/>
              <a:ea typeface="ＭＳ Ｐゴシック"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178-15, as edited, and Sub. 179-15.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56</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178-15, as edited, and Sub. 179-15.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57</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178-15, as edited, and Sub. 179-15.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58</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178-15, as edited, and Sub. 179-15.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59</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178-15, as edited, and Sub. 179-15.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60</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182-15.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63</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a:spLocks noGrp="1" noChangeArrowheads="1"/>
          </p:cNvSpPr>
          <p:nvPr>
            <p:ph type="ftr" sz="quarter" idx="4"/>
          </p:nvPr>
        </p:nvSpPr>
        <p:spPr/>
        <p:txBody>
          <a:bodyPr/>
          <a:lstStyle/>
          <a:p>
            <a:pPr>
              <a:defRPr/>
            </a:pPr>
            <a:r>
              <a:rPr lang="en-GB" smtClean="0"/>
              <a:t>February 2006 – Part 2 Fleet Racing</a:t>
            </a:r>
          </a:p>
        </p:txBody>
      </p:sp>
      <p:sp>
        <p:nvSpPr>
          <p:cNvPr id="121859" name="Rectangle 7"/>
          <p:cNvSpPr>
            <a:spLocks noGrp="1" noChangeArrowheads="1"/>
          </p:cNvSpPr>
          <p:nvPr>
            <p:ph type="sldNum" sz="quarter" idx="5"/>
          </p:nvPr>
        </p:nvSpPr>
        <p:spPr/>
        <p:txBody>
          <a:bodyPr/>
          <a:lstStyle/>
          <a:p>
            <a:pPr>
              <a:defRPr/>
            </a:pPr>
            <a:fld id="{B7188A73-C8F0-421B-B8A7-CC4F9E052699}" type="slidenum">
              <a:rPr lang="en-GB" smtClean="0"/>
              <a:pPr>
                <a:defRPr/>
              </a:pPr>
              <a:t>64</a:t>
            </a:fld>
            <a:endParaRPr lang="en-GB" smtClean="0"/>
          </a:p>
        </p:txBody>
      </p:sp>
      <p:sp>
        <p:nvSpPr>
          <p:cNvPr id="121860" name="Rectangle 2"/>
          <p:cNvSpPr>
            <a:spLocks noGrp="1" noRot="1" noChangeAspect="1" noChangeArrowheads="1" noTextEdit="1"/>
          </p:cNvSpPr>
          <p:nvPr>
            <p:ph type="sldImg"/>
          </p:nvPr>
        </p:nvSpPr>
        <p:spPr>
          <a:xfrm>
            <a:off x="2092325" y="114300"/>
            <a:ext cx="2643188" cy="1981200"/>
          </a:xfrm>
          <a:ln/>
        </p:spPr>
      </p:sp>
      <p:sp>
        <p:nvSpPr>
          <p:cNvPr id="121861" name="Rectangle 3"/>
          <p:cNvSpPr>
            <a:spLocks noGrp="1" noChangeAspect="1" noChangeArrowheads="1"/>
          </p:cNvSpPr>
          <p:nvPr>
            <p:ph type="body" idx="1"/>
          </p:nvPr>
        </p:nvSpPr>
        <p:spPr>
          <a:noFill/>
          <a:ln/>
        </p:spPr>
        <p:txBody>
          <a:bodyPr/>
          <a:lstStyle/>
          <a:p>
            <a:pPr eaLnBrk="1" hangingPunct="1"/>
            <a:r>
              <a:rPr lang="ru-RU" b="1" dirty="0" smtClean="0">
                <a:latin typeface="Arial" pitchFamily="34" charset="0"/>
              </a:rPr>
              <a:t>Сигналы</a:t>
            </a:r>
            <a:endParaRPr lang="en-GB" dirty="0" smtClean="0">
              <a:latin typeface="Arial" pitchFamily="34" charset="0"/>
            </a:endParaRPr>
          </a:p>
          <a:p>
            <a:pPr eaLnBrk="1" hangingPunct="1"/>
            <a:r>
              <a:rPr lang="ru-RU" dirty="0" smtClean="0">
                <a:latin typeface="Arial" pitchFamily="34" charset="0"/>
              </a:rPr>
              <a:t>Для главного судьи и, особенно, для судьи на сигналах важно понимать, как работает сигнальная система. Она унаследована от военных моряков всего мира. Сигнальный флаг должен подниматься на рее сложенным, рывок за нижнюю оттяжку освобождает флаг. Этот сигнал говорит вам о том, что будет происходить. В стартовой процедуре, когда он убирается (исполнительный сигнал), флот выполняет распоряжение.</a:t>
            </a:r>
          </a:p>
          <a:p>
            <a:pPr eaLnBrk="1" hangingPunct="1"/>
            <a:endParaRPr lang="en-GB" dirty="0" smtClean="0">
              <a:latin typeface="Arial" pitchFamily="34" charset="0"/>
            </a:endParaRPr>
          </a:p>
          <a:p>
            <a:pPr eaLnBrk="1" hangingPunct="1"/>
            <a:r>
              <a:rPr lang="ru-RU" dirty="0" smtClean="0">
                <a:latin typeface="Arial" pitchFamily="34" charset="0"/>
              </a:rPr>
              <a:t>Главное различие между военно-морскими сигналами и гоночными сигналами в том, что многие гоночные комитеты не разворачивают флаг на рее. Однако разработаны разные способы, обеспечивающие своевременную подачу сигнала. Лучшая из этих систем – крепить флаги резиновыми шнурами и оттягивать вниз, так что будучи отпущенными, они мгновенно появляются на рее. Другая система – крепить флаги к шестам. В этом случае даже в трудных условиях один человек может управляться с флагами и поднимать их очень быстро.</a:t>
            </a:r>
          </a:p>
          <a:p>
            <a:pPr eaLnBrk="1" hangingPunct="1"/>
            <a:endParaRPr lang="en-GB" dirty="0" smtClean="0">
              <a:latin typeface="Arial" pitchFamily="34" charset="0"/>
            </a:endParaRPr>
          </a:p>
          <a:p>
            <a:pPr eaLnBrk="1" hangingPunct="1"/>
            <a:r>
              <a:rPr lang="ru-RU" dirty="0" smtClean="0">
                <a:latin typeface="Arial" pitchFamily="34" charset="0"/>
              </a:rPr>
              <a:t>Звуковой сигнал подается для привлечения внимания к зрительному сигналу. Зрительный сигнал –</a:t>
            </a:r>
            <a:r>
              <a:rPr lang="en-US" dirty="0" smtClean="0">
                <a:latin typeface="Arial" pitchFamily="34" charset="0"/>
              </a:rPr>
              <a:t> </a:t>
            </a:r>
            <a:r>
              <a:rPr lang="ru-RU" dirty="0" smtClean="0">
                <a:latin typeface="Arial" pitchFamily="34" charset="0"/>
              </a:rPr>
              <a:t>это основной сигнал.</a:t>
            </a:r>
          </a:p>
          <a:p>
            <a:pPr eaLnBrk="1" hangingPunct="1"/>
            <a:endParaRPr lang="en-GB" b="1" dirty="0" smtClean="0">
              <a:latin typeface="Arial" pitchFamily="34" charset="0"/>
            </a:endParaRPr>
          </a:p>
          <a:p>
            <a:pPr eaLnBrk="1" hangingPunct="1"/>
            <a:r>
              <a:rPr lang="ru-RU" b="1" dirty="0" smtClean="0">
                <a:latin typeface="Arial" pitchFamily="34" charset="0"/>
              </a:rPr>
              <a:t>Радиомолчание</a:t>
            </a:r>
            <a:endParaRPr lang="en-GB" dirty="0" smtClean="0">
              <a:latin typeface="Arial" pitchFamily="34" charset="0"/>
            </a:endParaRPr>
          </a:p>
          <a:p>
            <a:pPr eaLnBrk="1" hangingPunct="1"/>
            <a:r>
              <a:rPr lang="ru-RU" dirty="0" smtClean="0">
                <a:latin typeface="Arial" pitchFamily="34" charset="0"/>
              </a:rPr>
              <a:t>Перед началом стартовой процедуры следует дать общее распоряжение по радио о соблюдении радиомолчания всеми остальными судейскими судами, кроме передачи срочных сообщений.</a:t>
            </a:r>
          </a:p>
          <a:p>
            <a:pPr eaLnBrk="1" hangingPunct="1"/>
            <a:r>
              <a:rPr lang="ru-RU" dirty="0" smtClean="0">
                <a:latin typeface="Arial" pitchFamily="34" charset="0"/>
              </a:rPr>
              <a:t>Срочные сообщения – </a:t>
            </a:r>
            <a:r>
              <a:rPr lang="ru-RU" dirty="0" err="1" smtClean="0">
                <a:latin typeface="Arial" pitchFamily="34" charset="0"/>
              </a:rPr>
              <a:t>сообщения</a:t>
            </a:r>
            <a:r>
              <a:rPr lang="ru-RU" dirty="0" smtClean="0">
                <a:latin typeface="Arial" pitchFamily="34" charset="0"/>
              </a:rPr>
              <a:t>, связанные с безопасностью и изменениями направления и силы ветра. Все остальные переговоры считаются не срочными.</a:t>
            </a:r>
            <a:endParaRPr lang="en-GB" dirty="0" smtClean="0">
              <a:latin typeface="Arial" pitchFamily="34" charset="0"/>
            </a:endParaRPr>
          </a:p>
          <a:p>
            <a:pPr eaLnBrk="1" hangingPunct="1"/>
            <a:endParaRPr lang="en-GB" b="1" dirty="0" smtClean="0">
              <a:latin typeface="Arial" pitchFamily="34" charset="0"/>
            </a:endParaRPr>
          </a:p>
          <a:p>
            <a:pPr eaLnBrk="1" hangingPunct="1"/>
            <a:r>
              <a:rPr lang="ru-RU" b="1" dirty="0" smtClean="0">
                <a:latin typeface="Arial" pitchFamily="34" charset="0"/>
              </a:rPr>
              <a:t>Сигнал «Предупреждение»</a:t>
            </a:r>
          </a:p>
          <a:p>
            <a:pPr eaLnBrk="1" hangingPunct="1"/>
            <a:r>
              <a:rPr lang="ru-RU" dirty="0" smtClean="0">
                <a:latin typeface="Arial" pitchFamily="34" charset="0"/>
              </a:rPr>
              <a:t>В качестве сигнала «Предупреждение» используется описанный в гоночной инструкции флаг класса. Это первый сигнал стартовой процедуры – тот, по которому флот запускает свои таймеры.</a:t>
            </a:r>
          </a:p>
          <a:p>
            <a:pPr eaLnBrk="1" hangingPunct="1"/>
            <a:endParaRPr lang="en-GB" dirty="0" smtClean="0">
              <a:latin typeface="Arial" pitchFamily="34" charset="0"/>
            </a:endParaRPr>
          </a:p>
          <a:p>
            <a:pPr eaLnBrk="1" hangingPunct="1"/>
            <a:r>
              <a:rPr lang="ru-RU" dirty="0" smtClean="0">
                <a:latin typeface="Arial" pitchFamily="34" charset="0"/>
              </a:rPr>
              <a:t>Главный судья должен также запустить свой таймер по этому сигналу. Используя свои часы, он выполняет три задачи: </a:t>
            </a:r>
          </a:p>
          <a:p>
            <a:pPr eaLnBrk="1" hangingPunct="1">
              <a:buFontTx/>
              <a:buChar char="•"/>
            </a:pPr>
            <a:r>
              <a:rPr lang="ru-RU" dirty="0" smtClean="0">
                <a:latin typeface="Arial" pitchFamily="34" charset="0"/>
              </a:rPr>
              <a:t>  Проверяет, что хронометрист правильно ведет отсчет времени</a:t>
            </a:r>
          </a:p>
          <a:p>
            <a:pPr eaLnBrk="1" hangingPunct="1">
              <a:buFontTx/>
              <a:buChar char="•"/>
            </a:pPr>
            <a:r>
              <a:rPr lang="ru-RU" dirty="0" smtClean="0">
                <a:latin typeface="Arial" pitchFamily="34" charset="0"/>
              </a:rPr>
              <a:t>  Имеет дублирующие часы на случай отказа первых</a:t>
            </a:r>
          </a:p>
          <a:p>
            <a:pPr eaLnBrk="1" hangingPunct="1">
              <a:buFontTx/>
              <a:buChar char="•"/>
            </a:pPr>
            <a:r>
              <a:rPr lang="ru-RU" dirty="0" smtClean="0">
                <a:latin typeface="Arial" pitchFamily="34" charset="0"/>
              </a:rPr>
              <a:t>  Ему не нужно спрашивать, сколько осталось времени, отвлекая этим хронометриста.</a:t>
            </a:r>
          </a:p>
          <a:p>
            <a:pPr eaLnBrk="1" hangingPunct="1"/>
            <a:endParaRPr lang="en-GB" dirty="0" smtClean="0">
              <a:latin typeface="Arial" pitchFamily="34" charset="0"/>
            </a:endParaRPr>
          </a:p>
          <a:p>
            <a:pPr eaLnBrk="1" hangingPunct="1"/>
            <a:r>
              <a:rPr lang="ru-RU" dirty="0" smtClean="0">
                <a:latin typeface="Arial" pitchFamily="34" charset="0"/>
              </a:rPr>
              <a:t>Если не дан сигнал откладывания, следует сделать все возможное, чтобы гоночный комитет дал сигнал «Предупреждение» во время, указанное в гоночной инструкции.</a:t>
            </a:r>
          </a:p>
          <a:p>
            <a:pPr eaLnBrk="1" hangingPunct="1"/>
            <a:endParaRPr lang="en-GB" dirty="0" smtClean="0">
              <a:latin typeface="Arial" pitchFamily="34" charset="0"/>
            </a:endParaRPr>
          </a:p>
          <a:p>
            <a:pPr eaLnBrk="1" hangingPunct="1"/>
            <a:r>
              <a:rPr lang="ru-RU" dirty="0" smtClean="0">
                <a:latin typeface="Arial" pitchFamily="34" charset="0"/>
              </a:rPr>
              <a:t>Он сопровождается одним звуковым сигналом</a:t>
            </a:r>
            <a:r>
              <a:rPr lang="en-GB" dirty="0" smtClean="0">
                <a:latin typeface="Arial" pitchFamily="34" charset="0"/>
              </a:rPr>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a:spLocks noGrp="1" noChangeArrowheads="1"/>
          </p:cNvSpPr>
          <p:nvPr>
            <p:ph type="ftr" sz="quarter" idx="4"/>
          </p:nvPr>
        </p:nvSpPr>
        <p:spPr/>
        <p:txBody>
          <a:bodyPr/>
          <a:lstStyle/>
          <a:p>
            <a:pPr>
              <a:defRPr/>
            </a:pPr>
            <a:r>
              <a:rPr lang="en-GB" smtClean="0"/>
              <a:t>February 2006 – Part 2 Fleet Racing</a:t>
            </a:r>
          </a:p>
        </p:txBody>
      </p:sp>
      <p:sp>
        <p:nvSpPr>
          <p:cNvPr id="121859" name="Rectangle 7"/>
          <p:cNvSpPr>
            <a:spLocks noGrp="1" noChangeArrowheads="1"/>
          </p:cNvSpPr>
          <p:nvPr>
            <p:ph type="sldNum" sz="quarter" idx="5"/>
          </p:nvPr>
        </p:nvSpPr>
        <p:spPr/>
        <p:txBody>
          <a:bodyPr/>
          <a:lstStyle/>
          <a:p>
            <a:pPr>
              <a:defRPr/>
            </a:pPr>
            <a:fld id="{B7188A73-C8F0-421B-B8A7-CC4F9E052699}" type="slidenum">
              <a:rPr lang="en-GB" smtClean="0"/>
              <a:pPr>
                <a:defRPr/>
              </a:pPr>
              <a:t>65</a:t>
            </a:fld>
            <a:endParaRPr lang="en-GB" smtClean="0"/>
          </a:p>
        </p:txBody>
      </p:sp>
      <p:sp>
        <p:nvSpPr>
          <p:cNvPr id="121860" name="Rectangle 2"/>
          <p:cNvSpPr>
            <a:spLocks noGrp="1" noRot="1" noChangeAspect="1" noChangeArrowheads="1" noTextEdit="1"/>
          </p:cNvSpPr>
          <p:nvPr>
            <p:ph type="sldImg"/>
          </p:nvPr>
        </p:nvSpPr>
        <p:spPr>
          <a:xfrm>
            <a:off x="2092325" y="114300"/>
            <a:ext cx="2643188" cy="1981200"/>
          </a:xfrm>
          <a:ln/>
        </p:spPr>
      </p:sp>
      <p:sp>
        <p:nvSpPr>
          <p:cNvPr id="121861" name="Rectangle 3"/>
          <p:cNvSpPr>
            <a:spLocks noGrp="1" noChangeAspect="1" noChangeArrowheads="1"/>
          </p:cNvSpPr>
          <p:nvPr>
            <p:ph type="body" idx="1"/>
          </p:nvPr>
        </p:nvSpPr>
        <p:spPr>
          <a:noFill/>
          <a:ln/>
        </p:spPr>
        <p:txBody>
          <a:bodyPr/>
          <a:lstStyle/>
          <a:p>
            <a:pPr eaLnBrk="1" hangingPunct="1"/>
            <a:r>
              <a:rPr lang="ru-RU" b="1" dirty="0" smtClean="0">
                <a:latin typeface="Arial" pitchFamily="34" charset="0"/>
              </a:rPr>
              <a:t>Сигналы</a:t>
            </a:r>
            <a:endParaRPr lang="en-GB" dirty="0" smtClean="0">
              <a:latin typeface="Arial" pitchFamily="34" charset="0"/>
            </a:endParaRPr>
          </a:p>
          <a:p>
            <a:pPr eaLnBrk="1" hangingPunct="1"/>
            <a:r>
              <a:rPr lang="ru-RU" dirty="0" smtClean="0">
                <a:latin typeface="Arial" pitchFamily="34" charset="0"/>
              </a:rPr>
              <a:t>Для главного судьи и, особенно, для судьи на сигналах важно понимать, как работает сигнальная система. Она унаследована от военных моряков всего мира. Сигнальный флаг должен подниматься на рее сложенным, рывок за нижнюю оттяжку освобождает флаг. Этот сигнал говорит вам о том, что будет происходить. В стартовой процедуре, когда он убирается (исполнительный сигнал), флот выполняет распоряжение.</a:t>
            </a:r>
          </a:p>
          <a:p>
            <a:pPr eaLnBrk="1" hangingPunct="1"/>
            <a:endParaRPr lang="en-GB" dirty="0" smtClean="0">
              <a:latin typeface="Arial" pitchFamily="34" charset="0"/>
            </a:endParaRPr>
          </a:p>
          <a:p>
            <a:pPr eaLnBrk="1" hangingPunct="1"/>
            <a:r>
              <a:rPr lang="ru-RU" dirty="0" smtClean="0">
                <a:latin typeface="Arial" pitchFamily="34" charset="0"/>
              </a:rPr>
              <a:t>Главное различие между военно-морскими сигналами и гоночными сигналами в том, что многие гоночные комитеты не разворачивают флаг на рее. Однако разработаны разные способы, обеспечивающие своевременную подачу сигнала. Лучшая из этих систем – крепить флаги резиновыми шнурами и оттягивать вниз, так что будучи отпущенными, они мгновенно появляются на рее. Другая система – крепить флаги к шестам. В этом случае даже в трудных условиях один человек может управляться с флагами и поднимать их очень быстро.</a:t>
            </a:r>
          </a:p>
          <a:p>
            <a:pPr eaLnBrk="1" hangingPunct="1"/>
            <a:endParaRPr lang="en-GB" dirty="0" smtClean="0">
              <a:latin typeface="Arial" pitchFamily="34" charset="0"/>
            </a:endParaRPr>
          </a:p>
          <a:p>
            <a:pPr eaLnBrk="1" hangingPunct="1"/>
            <a:r>
              <a:rPr lang="ru-RU" dirty="0" smtClean="0">
                <a:latin typeface="Arial" pitchFamily="34" charset="0"/>
              </a:rPr>
              <a:t>Звуковой сигнал подается для привлечения внимания к зрительному сигналу. Зрительный сигнал –</a:t>
            </a:r>
            <a:r>
              <a:rPr lang="en-US" dirty="0" smtClean="0">
                <a:latin typeface="Arial" pitchFamily="34" charset="0"/>
              </a:rPr>
              <a:t> </a:t>
            </a:r>
            <a:r>
              <a:rPr lang="ru-RU" dirty="0" smtClean="0">
                <a:latin typeface="Arial" pitchFamily="34" charset="0"/>
              </a:rPr>
              <a:t>это основной сигнал.</a:t>
            </a:r>
          </a:p>
          <a:p>
            <a:pPr eaLnBrk="1" hangingPunct="1"/>
            <a:endParaRPr lang="en-GB" b="1" dirty="0" smtClean="0">
              <a:latin typeface="Arial" pitchFamily="34" charset="0"/>
            </a:endParaRPr>
          </a:p>
          <a:p>
            <a:pPr eaLnBrk="1" hangingPunct="1"/>
            <a:r>
              <a:rPr lang="ru-RU" b="1" dirty="0" smtClean="0">
                <a:latin typeface="Arial" pitchFamily="34" charset="0"/>
              </a:rPr>
              <a:t>Радиомолчание</a:t>
            </a:r>
            <a:endParaRPr lang="en-GB" dirty="0" smtClean="0">
              <a:latin typeface="Arial" pitchFamily="34" charset="0"/>
            </a:endParaRPr>
          </a:p>
          <a:p>
            <a:pPr eaLnBrk="1" hangingPunct="1"/>
            <a:r>
              <a:rPr lang="ru-RU" dirty="0" smtClean="0">
                <a:latin typeface="Arial" pitchFamily="34" charset="0"/>
              </a:rPr>
              <a:t>Перед началом стартовой процедуры следует дать общее распоряжение по радио о соблюдении радиомолчания всеми остальными судейскими судами, кроме передачи срочных сообщений.</a:t>
            </a:r>
          </a:p>
          <a:p>
            <a:pPr eaLnBrk="1" hangingPunct="1"/>
            <a:r>
              <a:rPr lang="ru-RU" dirty="0" smtClean="0">
                <a:latin typeface="Arial" pitchFamily="34" charset="0"/>
              </a:rPr>
              <a:t>Срочные сообщения – </a:t>
            </a:r>
            <a:r>
              <a:rPr lang="ru-RU" dirty="0" err="1" smtClean="0">
                <a:latin typeface="Arial" pitchFamily="34" charset="0"/>
              </a:rPr>
              <a:t>сообщения</a:t>
            </a:r>
            <a:r>
              <a:rPr lang="ru-RU" dirty="0" smtClean="0">
                <a:latin typeface="Arial" pitchFamily="34" charset="0"/>
              </a:rPr>
              <a:t>, связанные с безопасностью и изменениями направления и силы ветра. Все остальные переговоры считаются не срочными.</a:t>
            </a:r>
            <a:endParaRPr lang="en-GB" dirty="0" smtClean="0">
              <a:latin typeface="Arial" pitchFamily="34" charset="0"/>
            </a:endParaRPr>
          </a:p>
          <a:p>
            <a:pPr eaLnBrk="1" hangingPunct="1"/>
            <a:endParaRPr lang="en-GB" b="1" dirty="0" smtClean="0">
              <a:latin typeface="Arial" pitchFamily="34" charset="0"/>
            </a:endParaRPr>
          </a:p>
          <a:p>
            <a:pPr eaLnBrk="1" hangingPunct="1"/>
            <a:r>
              <a:rPr lang="ru-RU" b="1" dirty="0" smtClean="0">
                <a:latin typeface="Arial" pitchFamily="34" charset="0"/>
              </a:rPr>
              <a:t>Сигнал «Предупреждение»</a:t>
            </a:r>
          </a:p>
          <a:p>
            <a:pPr eaLnBrk="1" hangingPunct="1"/>
            <a:r>
              <a:rPr lang="ru-RU" dirty="0" smtClean="0">
                <a:latin typeface="Arial" pitchFamily="34" charset="0"/>
              </a:rPr>
              <a:t>В качестве сигнала «Предупреждение» используется описанный в гоночной инструкции флаг класса. Это первый сигнал стартовой процедуры – тот, по которому флот запускает свои таймеры.</a:t>
            </a:r>
          </a:p>
          <a:p>
            <a:pPr eaLnBrk="1" hangingPunct="1"/>
            <a:endParaRPr lang="en-GB" dirty="0" smtClean="0">
              <a:latin typeface="Arial" pitchFamily="34" charset="0"/>
            </a:endParaRPr>
          </a:p>
          <a:p>
            <a:pPr eaLnBrk="1" hangingPunct="1"/>
            <a:r>
              <a:rPr lang="ru-RU" dirty="0" smtClean="0">
                <a:latin typeface="Arial" pitchFamily="34" charset="0"/>
              </a:rPr>
              <a:t>Главный судья должен также запустить свой таймер по этому сигналу. Используя свои часы, он выполняет три задачи: </a:t>
            </a:r>
          </a:p>
          <a:p>
            <a:pPr eaLnBrk="1" hangingPunct="1">
              <a:buFontTx/>
              <a:buChar char="•"/>
            </a:pPr>
            <a:r>
              <a:rPr lang="ru-RU" dirty="0" smtClean="0">
                <a:latin typeface="Arial" pitchFamily="34" charset="0"/>
              </a:rPr>
              <a:t>  Проверяет, что хронометрист правильно ведет отсчет времени</a:t>
            </a:r>
          </a:p>
          <a:p>
            <a:pPr eaLnBrk="1" hangingPunct="1">
              <a:buFontTx/>
              <a:buChar char="•"/>
            </a:pPr>
            <a:r>
              <a:rPr lang="ru-RU" dirty="0" smtClean="0">
                <a:latin typeface="Arial" pitchFamily="34" charset="0"/>
              </a:rPr>
              <a:t>  Имеет дублирующие часы на случай отказа первых</a:t>
            </a:r>
          </a:p>
          <a:p>
            <a:pPr eaLnBrk="1" hangingPunct="1">
              <a:buFontTx/>
              <a:buChar char="•"/>
            </a:pPr>
            <a:r>
              <a:rPr lang="ru-RU" dirty="0" smtClean="0">
                <a:latin typeface="Arial" pitchFamily="34" charset="0"/>
              </a:rPr>
              <a:t>  Ему не нужно спрашивать, сколько осталось времени, отвлекая этим хронометриста.</a:t>
            </a:r>
          </a:p>
          <a:p>
            <a:pPr eaLnBrk="1" hangingPunct="1"/>
            <a:endParaRPr lang="en-GB" dirty="0" smtClean="0">
              <a:latin typeface="Arial" pitchFamily="34" charset="0"/>
            </a:endParaRPr>
          </a:p>
          <a:p>
            <a:pPr eaLnBrk="1" hangingPunct="1"/>
            <a:r>
              <a:rPr lang="ru-RU" dirty="0" smtClean="0">
                <a:latin typeface="Arial" pitchFamily="34" charset="0"/>
              </a:rPr>
              <a:t>Если не дан сигнал откладывания, следует сделать все возможное, чтобы гоночный комитет дал сигнал «Предупреждение» во время, указанное в гоночной инструкции.</a:t>
            </a:r>
          </a:p>
          <a:p>
            <a:pPr eaLnBrk="1" hangingPunct="1"/>
            <a:endParaRPr lang="en-GB" dirty="0" smtClean="0">
              <a:latin typeface="Arial" pitchFamily="34" charset="0"/>
            </a:endParaRPr>
          </a:p>
          <a:p>
            <a:pPr eaLnBrk="1" hangingPunct="1"/>
            <a:r>
              <a:rPr lang="ru-RU" dirty="0" smtClean="0">
                <a:latin typeface="Arial" pitchFamily="34" charset="0"/>
              </a:rPr>
              <a:t>Он сопровождается одним звуковым сигналом</a:t>
            </a:r>
            <a:r>
              <a:rPr lang="en-GB" dirty="0" smtClean="0">
                <a:latin typeface="Arial" pitchFamily="34" charset="0"/>
              </a:rPr>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a:spLocks noGrp="1" noChangeArrowheads="1"/>
          </p:cNvSpPr>
          <p:nvPr>
            <p:ph type="ftr" sz="quarter" idx="4"/>
          </p:nvPr>
        </p:nvSpPr>
        <p:spPr/>
        <p:txBody>
          <a:bodyPr/>
          <a:lstStyle/>
          <a:p>
            <a:pPr>
              <a:defRPr/>
            </a:pPr>
            <a:r>
              <a:rPr lang="en-GB" smtClean="0"/>
              <a:t>February 2006 – Part 2 Fleet Racing</a:t>
            </a:r>
          </a:p>
        </p:txBody>
      </p:sp>
      <p:sp>
        <p:nvSpPr>
          <p:cNvPr id="122883" name="Rectangle 7"/>
          <p:cNvSpPr>
            <a:spLocks noGrp="1" noChangeArrowheads="1"/>
          </p:cNvSpPr>
          <p:nvPr>
            <p:ph type="sldNum" sz="quarter" idx="5"/>
          </p:nvPr>
        </p:nvSpPr>
        <p:spPr/>
        <p:txBody>
          <a:bodyPr/>
          <a:lstStyle/>
          <a:p>
            <a:pPr>
              <a:defRPr/>
            </a:pPr>
            <a:fld id="{9A9395B2-8440-451D-B48F-AEB33B17D100}" type="slidenum">
              <a:rPr lang="en-GB" smtClean="0"/>
              <a:pPr>
                <a:defRPr/>
              </a:pPr>
              <a:t>66</a:t>
            </a:fld>
            <a:endParaRPr lang="en-GB" smtClean="0"/>
          </a:p>
        </p:txBody>
      </p:sp>
      <p:sp>
        <p:nvSpPr>
          <p:cNvPr id="122884" name="Rectangle 2"/>
          <p:cNvSpPr>
            <a:spLocks noGrp="1" noRot="1" noChangeAspect="1" noChangeArrowheads="1" noTextEdit="1"/>
          </p:cNvSpPr>
          <p:nvPr>
            <p:ph type="sldImg"/>
          </p:nvPr>
        </p:nvSpPr>
        <p:spPr>
          <a:xfrm>
            <a:off x="2092325" y="114300"/>
            <a:ext cx="2643188" cy="1981200"/>
          </a:xfrm>
          <a:ln/>
        </p:spPr>
      </p:sp>
      <p:sp>
        <p:nvSpPr>
          <p:cNvPr id="122885" name="Rectangle 3"/>
          <p:cNvSpPr>
            <a:spLocks noGrp="1" noChangeAspect="1" noChangeArrowheads="1"/>
          </p:cNvSpPr>
          <p:nvPr>
            <p:ph type="body" idx="1"/>
          </p:nvPr>
        </p:nvSpPr>
        <p:spPr>
          <a:noFill/>
          <a:ln/>
        </p:spPr>
        <p:txBody>
          <a:bodyPr/>
          <a:lstStyle/>
          <a:p>
            <a:pPr eaLnBrk="1" hangingPunct="1"/>
            <a:r>
              <a:rPr lang="ru-RU" b="1" dirty="0" smtClean="0">
                <a:latin typeface="Arial" pitchFamily="34" charset="0"/>
              </a:rPr>
              <a:t>Пять сигналов «Подготовительный»</a:t>
            </a:r>
            <a:endParaRPr lang="en-GB" dirty="0" smtClean="0">
              <a:latin typeface="Arial" pitchFamily="34" charset="0"/>
            </a:endParaRPr>
          </a:p>
          <a:p>
            <a:pPr eaLnBrk="1" hangingPunct="1"/>
            <a:r>
              <a:rPr lang="ru-RU" dirty="0" smtClean="0">
                <a:latin typeface="Arial" pitchFamily="34" charset="0"/>
              </a:rPr>
              <a:t>Может показаться, что такое обилие сигналов затрудняет выбор для судей. У некоторых главных судей есть свой любимый сигнал. Важно помнить, что наложение наказаний на флот создает нагрузку на гоночный комитет не меньшую, чем на флот.</a:t>
            </a:r>
          </a:p>
          <a:p>
            <a:pPr eaLnBrk="1" hangingPunct="1"/>
            <a:endParaRPr lang="en-GB" dirty="0" smtClean="0">
              <a:latin typeface="Arial" pitchFamily="34" charset="0"/>
            </a:endParaRPr>
          </a:p>
          <a:p>
            <a:pPr eaLnBrk="1" hangingPunct="1"/>
            <a:r>
              <a:rPr lang="ru-RU" dirty="0" smtClean="0">
                <a:latin typeface="Arial" pitchFamily="34" charset="0"/>
              </a:rPr>
              <a:t>При хорошей организации гонок и тщательном планировании на ранних стадиях соревнования, использование наказывающих сигналов может быть значительно сокращено. В частности это касается выбора формата соревнования, который позволяет уменьшить длину стартовой линии и количество яхт на старте до более контролируемых.</a:t>
            </a:r>
          </a:p>
          <a:p>
            <a:pPr eaLnBrk="1" hangingPunct="1"/>
            <a:endParaRPr lang="en-GB" dirty="0" smtClean="0">
              <a:latin typeface="Arial" pitchFamily="34" charset="0"/>
            </a:endParaRPr>
          </a:p>
          <a:p>
            <a:pPr eaLnBrk="1" hangingPunct="1"/>
            <a:r>
              <a:rPr lang="ru-RU" b="1" dirty="0" smtClean="0">
                <a:latin typeface="Arial" pitchFamily="34" charset="0"/>
              </a:rPr>
              <a:t>Флаг «</a:t>
            </a:r>
            <a:r>
              <a:rPr lang="en-GB" b="1" dirty="0" smtClean="0">
                <a:latin typeface="Arial" pitchFamily="34" charset="0"/>
              </a:rPr>
              <a:t>P</a:t>
            </a:r>
            <a:r>
              <a:rPr lang="ru-RU" b="1" dirty="0" smtClean="0">
                <a:latin typeface="Arial" pitchFamily="34" charset="0"/>
              </a:rPr>
              <a:t>»</a:t>
            </a:r>
            <a:endParaRPr lang="en-GB" dirty="0" smtClean="0">
              <a:latin typeface="Arial" pitchFamily="34" charset="0"/>
            </a:endParaRPr>
          </a:p>
          <a:p>
            <a:pPr eaLnBrk="1" hangingPunct="1"/>
            <a:r>
              <a:rPr lang="ru-RU" dirty="0" smtClean="0">
                <a:latin typeface="Arial" pitchFamily="34" charset="0"/>
              </a:rPr>
              <a:t>Традиционный подготовительный сигнал. По действующим правилам он фактически является «не наказывающим» сигналом.</a:t>
            </a:r>
          </a:p>
          <a:p>
            <a:pPr eaLnBrk="1" hangingPunct="1"/>
            <a:endParaRPr lang="en-GB" dirty="0" smtClean="0">
              <a:latin typeface="Arial" pitchFamily="34" charset="0"/>
            </a:endParaRPr>
          </a:p>
          <a:p>
            <a:pPr eaLnBrk="1" hangingPunct="1"/>
            <a:r>
              <a:rPr lang="ru-RU" dirty="0" err="1" smtClean="0">
                <a:latin typeface="Arial" pitchFamily="34" charset="0"/>
              </a:rPr>
              <a:t>Фальстартовавшие</a:t>
            </a:r>
            <a:r>
              <a:rPr lang="ru-RU" dirty="0" smtClean="0">
                <a:latin typeface="Arial" pitchFamily="34" charset="0"/>
              </a:rPr>
              <a:t> яхты (</a:t>
            </a:r>
            <a:r>
              <a:rPr lang="en-GB" dirty="0" smtClean="0">
                <a:latin typeface="Arial" pitchFamily="34" charset="0"/>
              </a:rPr>
              <a:t>OCS</a:t>
            </a:r>
            <a:r>
              <a:rPr lang="ru-RU" dirty="0" smtClean="0">
                <a:latin typeface="Arial" pitchFamily="34" charset="0"/>
              </a:rPr>
              <a:t>) могут «нырнуть»</a:t>
            </a:r>
            <a:r>
              <a:rPr lang="en-GB" dirty="0" smtClean="0">
                <a:latin typeface="Arial" pitchFamily="34" charset="0"/>
              </a:rPr>
              <a:t> </a:t>
            </a:r>
            <a:r>
              <a:rPr lang="ru-RU" dirty="0" smtClean="0">
                <a:latin typeface="Arial" pitchFamily="34" charset="0"/>
              </a:rPr>
              <a:t>обратно через стартовую линию</a:t>
            </a:r>
            <a:r>
              <a:rPr lang="en-GB" dirty="0" smtClean="0">
                <a:latin typeface="Arial" pitchFamily="34" charset="0"/>
              </a:rPr>
              <a:t>.</a:t>
            </a:r>
          </a:p>
          <a:p>
            <a:pPr eaLnBrk="1" hangingPunct="1"/>
            <a:endParaRPr lang="en-GB" dirty="0" smtClean="0">
              <a:latin typeface="Arial" pitchFamily="34" charset="0"/>
            </a:endParaRPr>
          </a:p>
          <a:p>
            <a:pPr eaLnBrk="1" hangingPunct="1"/>
            <a:r>
              <a:rPr lang="ru-RU" dirty="0" smtClean="0">
                <a:latin typeface="Arial" pitchFamily="34" charset="0"/>
              </a:rPr>
              <a:t>При хорошей стартовой линии и разумном размере флота следует использовать этот флаг для большинства стартов. Главному судье следует всегда делать первую попытку старта с флагом «Р».</a:t>
            </a:r>
          </a:p>
          <a:p>
            <a:pPr eaLnBrk="1" hangingPunct="1"/>
            <a:endParaRPr lang="en-GB" dirty="0" smtClean="0">
              <a:latin typeface="Arial" pitchFamily="34" charset="0"/>
            </a:endParaRPr>
          </a:p>
          <a:p>
            <a:pPr eaLnBrk="1" hangingPunct="1"/>
            <a:r>
              <a:rPr lang="ru-RU" b="1" dirty="0" smtClean="0">
                <a:latin typeface="Arial" pitchFamily="34" charset="0"/>
              </a:rPr>
              <a:t>Флаги «</a:t>
            </a:r>
            <a:r>
              <a:rPr lang="en-GB" b="1" dirty="0" smtClean="0">
                <a:latin typeface="Arial" pitchFamily="34" charset="0"/>
              </a:rPr>
              <a:t>I</a:t>
            </a:r>
            <a:r>
              <a:rPr lang="ru-RU" b="1" dirty="0" smtClean="0">
                <a:latin typeface="Arial" pitchFamily="34" charset="0"/>
              </a:rPr>
              <a:t>»</a:t>
            </a:r>
            <a:r>
              <a:rPr lang="en-GB" b="1" dirty="0" smtClean="0">
                <a:latin typeface="Arial" pitchFamily="34" charset="0"/>
              </a:rPr>
              <a:t>; </a:t>
            </a:r>
            <a:r>
              <a:rPr lang="ru-RU" b="1" dirty="0" smtClean="0">
                <a:latin typeface="Arial" pitchFamily="34" charset="0"/>
              </a:rPr>
              <a:t>«</a:t>
            </a:r>
            <a:r>
              <a:rPr lang="en-GB" b="1" dirty="0" smtClean="0">
                <a:latin typeface="Arial" pitchFamily="34" charset="0"/>
              </a:rPr>
              <a:t>I</a:t>
            </a:r>
            <a:r>
              <a:rPr lang="ru-RU" b="1" dirty="0" smtClean="0">
                <a:latin typeface="Arial" pitchFamily="34" charset="0"/>
              </a:rPr>
              <a:t>»</a:t>
            </a:r>
            <a:r>
              <a:rPr lang="en-GB" b="1" dirty="0" smtClean="0">
                <a:latin typeface="Arial" pitchFamily="34" charset="0"/>
              </a:rPr>
              <a:t> </a:t>
            </a:r>
            <a:r>
              <a:rPr lang="ru-RU" b="1" dirty="0" smtClean="0">
                <a:latin typeface="Arial" pitchFamily="34" charset="0"/>
              </a:rPr>
              <a:t>вместе с</a:t>
            </a:r>
            <a:r>
              <a:rPr lang="en-GB" b="1" dirty="0" smtClean="0">
                <a:latin typeface="Arial" pitchFamily="34" charset="0"/>
              </a:rPr>
              <a:t> </a:t>
            </a:r>
            <a:r>
              <a:rPr lang="ru-RU" b="1" dirty="0" smtClean="0">
                <a:latin typeface="Arial" pitchFamily="34" charset="0"/>
              </a:rPr>
              <a:t>«</a:t>
            </a:r>
            <a:r>
              <a:rPr lang="en-GB" b="1" dirty="0" smtClean="0">
                <a:latin typeface="Arial" pitchFamily="34" charset="0"/>
              </a:rPr>
              <a:t>Z</a:t>
            </a:r>
            <a:r>
              <a:rPr lang="ru-RU" b="1" dirty="0" smtClean="0">
                <a:latin typeface="Arial" pitchFamily="34" charset="0"/>
              </a:rPr>
              <a:t>»</a:t>
            </a:r>
            <a:r>
              <a:rPr lang="en-GB" b="1" dirty="0" smtClean="0">
                <a:latin typeface="Arial" pitchFamily="34" charset="0"/>
              </a:rPr>
              <a:t>; </a:t>
            </a:r>
            <a:r>
              <a:rPr lang="ru-RU" b="1" dirty="0" smtClean="0">
                <a:latin typeface="Arial" pitchFamily="34" charset="0"/>
              </a:rPr>
              <a:t>«</a:t>
            </a:r>
            <a:r>
              <a:rPr lang="en-GB" b="1" dirty="0" smtClean="0">
                <a:latin typeface="Arial" pitchFamily="34" charset="0"/>
              </a:rPr>
              <a:t>Z</a:t>
            </a:r>
            <a:r>
              <a:rPr lang="ru-RU" b="1" dirty="0" smtClean="0">
                <a:latin typeface="Arial" pitchFamily="34" charset="0"/>
              </a:rPr>
              <a:t>»</a:t>
            </a:r>
            <a:r>
              <a:rPr lang="en-GB" b="1" dirty="0" smtClean="0">
                <a:latin typeface="Arial" pitchFamily="34" charset="0"/>
              </a:rPr>
              <a:t>; </a:t>
            </a:r>
            <a:r>
              <a:rPr lang="ru-RU" b="1" dirty="0" smtClean="0">
                <a:latin typeface="Arial" pitchFamily="34" charset="0"/>
              </a:rPr>
              <a:t>Черный флаг</a:t>
            </a:r>
            <a:endParaRPr lang="en-GB" dirty="0" smtClean="0">
              <a:latin typeface="Arial" pitchFamily="34" charset="0"/>
            </a:endParaRPr>
          </a:p>
          <a:p>
            <a:pPr eaLnBrk="1" hangingPunct="1"/>
            <a:r>
              <a:rPr lang="ru-RU" dirty="0" smtClean="0">
                <a:latin typeface="Arial" pitchFamily="34" charset="0"/>
              </a:rPr>
              <a:t>Использовать наказывающие флаги вынуждают длина стартовой линии и количество яхт на стартовой линии. </a:t>
            </a:r>
          </a:p>
          <a:p>
            <a:pPr eaLnBrk="1" hangingPunct="1"/>
            <a:r>
              <a:rPr lang="ru-RU" dirty="0" smtClean="0">
                <a:latin typeface="Arial" pitchFamily="34" charset="0"/>
              </a:rPr>
              <a:t>Чем больше флот, тем длиннее линия, и тем чаще используются наказывающие сигналы.</a:t>
            </a:r>
          </a:p>
          <a:p>
            <a:pPr eaLnBrk="1" hangingPunct="1"/>
            <a:r>
              <a:rPr lang="ru-RU" dirty="0" smtClean="0">
                <a:latin typeface="Arial" pitchFamily="34" charset="0"/>
              </a:rPr>
              <a:t>Чем меньше флот, тем короче стартовая линия, и тем гораздо меньше необходимость использования наказывающих сигналов.</a:t>
            </a:r>
            <a:endParaRPr lang="en-GB" dirty="0" smtClean="0">
              <a:latin typeface="Arial" pitchFamily="34" charset="0"/>
            </a:endParaRPr>
          </a:p>
          <a:p>
            <a:pPr eaLnBrk="1" hangingPunct="1"/>
            <a:endParaRPr lang="en-GB" dirty="0" smtClean="0">
              <a:latin typeface="Arial" pitchFamily="34" charset="0"/>
            </a:endParaRPr>
          </a:p>
          <a:p>
            <a:pPr eaLnBrk="1" hangingPunct="1"/>
            <a:r>
              <a:rPr lang="ru-RU" dirty="0" smtClean="0">
                <a:latin typeface="Arial" pitchFamily="34" charset="0"/>
              </a:rPr>
              <a:t>Плюсы и минусы каждого сигнала будут рассмотрены на следующих страницах.</a:t>
            </a:r>
          </a:p>
          <a:p>
            <a:pPr eaLnBrk="1" hangingPunct="1"/>
            <a:endParaRPr lang="en-GB" dirty="0" smtClean="0">
              <a:latin typeface="Arial" pitchFamily="34" charset="0"/>
            </a:endParaRPr>
          </a:p>
          <a:p>
            <a:pPr eaLnBrk="1" hangingPunct="1"/>
            <a:r>
              <a:rPr lang="ru-RU" dirty="0" smtClean="0">
                <a:latin typeface="Arial" pitchFamily="34" charset="0"/>
              </a:rPr>
              <a:t>Флаг «</a:t>
            </a:r>
            <a:r>
              <a:rPr lang="en-US" dirty="0" smtClean="0">
                <a:latin typeface="Arial" pitchFamily="34" charset="0"/>
              </a:rPr>
              <a:t>I</a:t>
            </a:r>
            <a:r>
              <a:rPr lang="ru-RU" dirty="0" smtClean="0">
                <a:latin typeface="Arial" pitchFamily="34" charset="0"/>
              </a:rPr>
              <a:t>» вместе с флагом «</a:t>
            </a:r>
            <a:r>
              <a:rPr lang="en-US" dirty="0" smtClean="0">
                <a:latin typeface="Arial" pitchFamily="34" charset="0"/>
              </a:rPr>
              <a:t>Z</a:t>
            </a:r>
            <a:r>
              <a:rPr lang="ru-RU" dirty="0" smtClean="0">
                <a:latin typeface="Arial" pitchFamily="34" charset="0"/>
              </a:rPr>
              <a:t>» означают, что применяются оба наказания.</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135-14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67</a:t>
            </a:fld>
            <a:endParaRPr lang="ru-RU" dirty="0"/>
          </a:p>
        </p:txBody>
      </p:sp>
    </p:spTree>
    <p:extLst>
      <p:ext uri="{BB962C8B-B14F-4D97-AF65-F5344CB8AC3E}">
        <p14:creationId xmlns:p14="http://schemas.microsoft.com/office/powerpoint/2010/main" val="34630381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a:spLocks noGrp="1" noChangeArrowheads="1"/>
          </p:cNvSpPr>
          <p:nvPr>
            <p:ph type="ftr" sz="quarter" idx="4"/>
          </p:nvPr>
        </p:nvSpPr>
        <p:spPr/>
        <p:txBody>
          <a:bodyPr/>
          <a:lstStyle/>
          <a:p>
            <a:pPr>
              <a:defRPr/>
            </a:pPr>
            <a:r>
              <a:rPr lang="en-GB" dirty="0" smtClean="0"/>
              <a:t>February 2006 – Part 2 Fleet Racing</a:t>
            </a:r>
          </a:p>
        </p:txBody>
      </p:sp>
      <p:sp>
        <p:nvSpPr>
          <p:cNvPr id="123907" name="Rectangle 7"/>
          <p:cNvSpPr>
            <a:spLocks noGrp="1" noChangeArrowheads="1"/>
          </p:cNvSpPr>
          <p:nvPr>
            <p:ph type="sldNum" sz="quarter" idx="5"/>
          </p:nvPr>
        </p:nvSpPr>
        <p:spPr/>
        <p:txBody>
          <a:bodyPr/>
          <a:lstStyle/>
          <a:p>
            <a:pPr>
              <a:defRPr/>
            </a:pPr>
            <a:fld id="{BB231DCD-7249-42AC-AA61-FEB0B6BC67E7}" type="slidenum">
              <a:rPr lang="en-GB" smtClean="0"/>
              <a:pPr>
                <a:defRPr/>
              </a:pPr>
              <a:t>68</a:t>
            </a:fld>
            <a:endParaRPr lang="en-GB" dirty="0" smtClean="0"/>
          </a:p>
        </p:txBody>
      </p:sp>
      <p:sp>
        <p:nvSpPr>
          <p:cNvPr id="123908" name="Rectangle 2"/>
          <p:cNvSpPr>
            <a:spLocks noGrp="1" noRot="1" noChangeAspect="1" noChangeArrowheads="1" noTextEdit="1"/>
          </p:cNvSpPr>
          <p:nvPr>
            <p:ph type="sldImg"/>
          </p:nvPr>
        </p:nvSpPr>
        <p:spPr>
          <a:xfrm>
            <a:off x="2092325" y="114300"/>
            <a:ext cx="2643188" cy="1981200"/>
          </a:xfrm>
          <a:ln/>
        </p:spPr>
      </p:sp>
      <p:sp>
        <p:nvSpPr>
          <p:cNvPr id="123909" name="Rectangle 3"/>
          <p:cNvSpPr>
            <a:spLocks noGrp="1" noChangeAspect="1" noChangeArrowheads="1"/>
          </p:cNvSpPr>
          <p:nvPr>
            <p:ph type="body" idx="1"/>
          </p:nvPr>
        </p:nvSpPr>
        <p:spPr>
          <a:noFill/>
          <a:ln/>
        </p:spPr>
        <p:txBody>
          <a:bodyPr/>
          <a:lstStyle/>
          <a:p>
            <a:pPr eaLnBrk="1" hangingPunct="1"/>
            <a:r>
              <a:rPr lang="ru-RU" b="1" dirty="0" smtClean="0">
                <a:latin typeface="Arial" pitchFamily="34" charset="0"/>
              </a:rPr>
              <a:t>Флаг «</a:t>
            </a:r>
            <a:r>
              <a:rPr lang="en-US" b="1" dirty="0" smtClean="0">
                <a:latin typeface="Arial" pitchFamily="34" charset="0"/>
              </a:rPr>
              <a:t>I</a:t>
            </a:r>
            <a:r>
              <a:rPr lang="ru-RU" b="1" dirty="0" smtClean="0">
                <a:latin typeface="Arial" pitchFamily="34" charset="0"/>
              </a:rPr>
              <a:t>» - правило флага «</a:t>
            </a:r>
            <a:r>
              <a:rPr lang="en-GB" b="1" dirty="0" smtClean="0">
                <a:latin typeface="Arial" pitchFamily="34" charset="0"/>
              </a:rPr>
              <a:t>I</a:t>
            </a:r>
            <a:r>
              <a:rPr lang="ru-RU" b="1" dirty="0" smtClean="0">
                <a:latin typeface="Arial" pitchFamily="34" charset="0"/>
              </a:rPr>
              <a:t>»</a:t>
            </a:r>
            <a:endParaRPr lang="en-GB" dirty="0" smtClean="0">
              <a:latin typeface="Arial" pitchFamily="34" charset="0"/>
            </a:endParaRPr>
          </a:p>
          <a:p>
            <a:pPr eaLnBrk="1" hangingPunct="1"/>
            <a:r>
              <a:rPr lang="ru-RU" dirty="0" smtClean="0">
                <a:latin typeface="Arial" pitchFamily="34" charset="0"/>
              </a:rPr>
              <a:t>Первый наказывающий флаг для многих главных судей.</a:t>
            </a:r>
          </a:p>
          <a:p>
            <a:pPr eaLnBrk="1" hangingPunct="1"/>
            <a:endParaRPr lang="en-GB" dirty="0" smtClean="0">
              <a:latin typeface="Arial" pitchFamily="34" charset="0"/>
            </a:endParaRPr>
          </a:p>
          <a:p>
            <a:pPr eaLnBrk="1" hangingPunct="1"/>
            <a:r>
              <a:rPr lang="ru-RU" dirty="0" smtClean="0">
                <a:latin typeface="Arial" pitchFamily="34" charset="0"/>
              </a:rPr>
              <a:t>Некоторые главные судьи считают это наказание очень несправедливым. Оно наказывает яхту, оказавшуюся на стороне дистанции в середине стартовой линии сильнее, чем яхту у конца линии. Также могут создаваться дополнительные трудности для главного судьи из-за скопления флота у обоих концов стартовой линии, в то время как посередине остается большое неиспользуемое пространство.</a:t>
            </a:r>
          </a:p>
          <a:p>
            <a:pPr eaLnBrk="1" hangingPunct="1"/>
            <a:endParaRPr lang="en-GB" dirty="0" smtClean="0">
              <a:latin typeface="Arial" pitchFamily="34" charset="0"/>
            </a:endParaRPr>
          </a:p>
          <a:p>
            <a:pPr eaLnBrk="1" hangingPunct="1"/>
            <a:r>
              <a:rPr lang="ru-RU" dirty="0" smtClean="0">
                <a:latin typeface="Arial" pitchFamily="34" charset="0"/>
              </a:rPr>
              <a:t>При использовании этого сигнала возникают и другие проблемы.</a:t>
            </a:r>
          </a:p>
          <a:p>
            <a:pPr eaLnBrk="1" hangingPunct="1"/>
            <a:endParaRPr lang="en-GB" dirty="0" smtClean="0">
              <a:latin typeface="Arial" pitchFamily="34" charset="0"/>
            </a:endParaRPr>
          </a:p>
          <a:p>
            <a:pPr eaLnBrk="1" hangingPunct="1"/>
            <a:r>
              <a:rPr lang="ru-RU" dirty="0" smtClean="0">
                <a:latin typeface="Arial" pitchFamily="34" charset="0"/>
              </a:rPr>
              <a:t>Один из минусов этого правила, если следовать ему буквально, состоит в том, что в нем говорится о продолжениях стартовой линии. Это значит, что главный судья должен показать флаг «Х», если какая-либо яхта находится на стороне дистанции от продолжения стартовой линии, что подразумевает наличие у главного судьи глаз на затылке!</a:t>
            </a:r>
            <a:endParaRPr lang="en-GB" b="1" dirty="0"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135-14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69</a:t>
            </a:fld>
            <a:endParaRPr lang="ru-RU" dirty="0"/>
          </a:p>
        </p:txBody>
      </p:sp>
    </p:spTree>
    <p:extLst>
      <p:ext uri="{BB962C8B-B14F-4D97-AF65-F5344CB8AC3E}">
        <p14:creationId xmlns:p14="http://schemas.microsoft.com/office/powerpoint/2010/main" val="3463038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25955" name="Rectangle 7"/>
          <p:cNvSpPr>
            <a:spLocks noGrp="1" noChangeArrowheads="1"/>
          </p:cNvSpPr>
          <p:nvPr>
            <p:ph type="sldNum" sz="quarter" idx="5"/>
          </p:nvPr>
        </p:nvSpPr>
        <p:spPr/>
        <p:txBody>
          <a:bodyPr/>
          <a:lstStyle/>
          <a:p>
            <a:pPr>
              <a:defRPr/>
            </a:pPr>
            <a:fld id="{377DB349-1869-41AF-9C83-6C022886FF66}" type="slidenum">
              <a:rPr lang="en-GB" smtClean="0">
                <a:latin typeface="Arial" pitchFamily="34" charset="0"/>
              </a:rPr>
              <a:pPr>
                <a:defRPr/>
              </a:pPr>
              <a:t>70</a:t>
            </a:fld>
            <a:endParaRPr lang="en-GB" smtClean="0">
              <a:latin typeface="Arial" pitchFamily="34" charset="0"/>
            </a:endParaRPr>
          </a:p>
        </p:txBody>
      </p:sp>
      <p:sp>
        <p:nvSpPr>
          <p:cNvPr id="125956" name="Rectangle 2"/>
          <p:cNvSpPr>
            <a:spLocks noGrp="1" noRot="1" noChangeAspect="1" noChangeArrowheads="1" noTextEdit="1"/>
          </p:cNvSpPr>
          <p:nvPr>
            <p:ph type="sldImg"/>
          </p:nvPr>
        </p:nvSpPr>
        <p:spPr>
          <a:xfrm>
            <a:off x="2092325" y="114300"/>
            <a:ext cx="2643188" cy="1981200"/>
          </a:xfrm>
          <a:ln/>
        </p:spPr>
      </p:sp>
      <p:sp>
        <p:nvSpPr>
          <p:cNvPr id="125957" name="Rectangle 3"/>
          <p:cNvSpPr>
            <a:spLocks noGrp="1" noChangeAspect="1" noChangeArrowheads="1"/>
          </p:cNvSpPr>
          <p:nvPr>
            <p:ph type="body" idx="1"/>
          </p:nvPr>
        </p:nvSpPr>
        <p:spPr>
          <a:noFill/>
          <a:ln/>
        </p:spPr>
        <p:txBody>
          <a:bodyPr/>
          <a:lstStyle/>
          <a:p>
            <a:pPr eaLnBrk="1" hangingPunct="1">
              <a:lnSpc>
                <a:spcPct val="90000"/>
              </a:lnSpc>
            </a:pPr>
            <a:r>
              <a:rPr lang="ru-RU" sz="900" b="1" dirty="0">
                <a:latin typeface="Arial" pitchFamily="34" charset="0"/>
              </a:rPr>
              <a:t>Черный флаг </a:t>
            </a:r>
            <a:r>
              <a:rPr lang="en-GB" sz="900" b="1" dirty="0">
                <a:latin typeface="Arial" pitchFamily="34" charset="0"/>
              </a:rPr>
              <a:t>– BFD (Black </a:t>
            </a:r>
            <a:r>
              <a:rPr lang="pl-PL" sz="900" b="1" dirty="0">
                <a:latin typeface="Arial" pitchFamily="34" charset="0"/>
              </a:rPr>
              <a:t>F</a:t>
            </a:r>
            <a:r>
              <a:rPr lang="en-GB" sz="900" b="1" dirty="0">
                <a:latin typeface="Arial" pitchFamily="34" charset="0"/>
              </a:rPr>
              <a:t>lag </a:t>
            </a:r>
            <a:r>
              <a:rPr lang="pl-PL" sz="900" b="1" dirty="0">
                <a:latin typeface="Arial" pitchFamily="34" charset="0"/>
              </a:rPr>
              <a:t>D</a:t>
            </a:r>
            <a:r>
              <a:rPr lang="en-GB" sz="900" b="1" dirty="0" err="1">
                <a:latin typeface="Arial" pitchFamily="34" charset="0"/>
              </a:rPr>
              <a:t>isqualified</a:t>
            </a:r>
            <a:r>
              <a:rPr lang="en-GB" sz="900" b="1" dirty="0">
                <a:latin typeface="Arial" pitchFamily="34" charset="0"/>
              </a:rPr>
              <a:t>)</a:t>
            </a:r>
            <a:endParaRPr lang="en-GB" sz="900" dirty="0">
              <a:latin typeface="Arial" pitchFamily="34" charset="0"/>
            </a:endParaRPr>
          </a:p>
          <a:p>
            <a:pPr eaLnBrk="1" hangingPunct="1">
              <a:lnSpc>
                <a:spcPct val="90000"/>
              </a:lnSpc>
            </a:pPr>
            <a:r>
              <a:rPr lang="ru-RU" sz="900" dirty="0">
                <a:latin typeface="Arial" pitchFamily="34" charset="0"/>
              </a:rPr>
              <a:t>Зона наказаний – треугольник, образованный стартовой линией и знаком 1.</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Любая яхта, вошедшая в зону наказаний после спуска черного флага, т.е. в течение последней минуты перед её стартовым сигналом, дисквалифицируется без рассмотрения протеста (</a:t>
            </a:r>
            <a:r>
              <a:rPr lang="en-US" sz="900" dirty="0">
                <a:latin typeface="Arial" pitchFamily="34" charset="0"/>
              </a:rPr>
              <a:t>BFD</a:t>
            </a:r>
            <a:r>
              <a:rPr lang="ru-RU" sz="900" dirty="0">
                <a:latin typeface="Arial" pitchFamily="34" charset="0"/>
              </a:rPr>
              <a:t>).</a:t>
            </a:r>
          </a:p>
          <a:p>
            <a:pPr eaLnBrk="1" hangingPunct="1">
              <a:lnSpc>
                <a:spcPct val="90000"/>
              </a:lnSpc>
            </a:pPr>
            <a:endParaRPr lang="pl-PL" sz="900" dirty="0">
              <a:latin typeface="Arial" pitchFamily="34" charset="0"/>
            </a:endParaRPr>
          </a:p>
          <a:p>
            <a:pPr eaLnBrk="1" hangingPunct="1">
              <a:lnSpc>
                <a:spcPct val="90000"/>
              </a:lnSpc>
            </a:pPr>
            <a:r>
              <a:rPr lang="ru-RU" sz="900" dirty="0">
                <a:latin typeface="Arial" pitchFamily="34" charset="0"/>
              </a:rPr>
              <a:t>На крупных соревнованиях главным судьям рекомендуется использовать черный флаг для второй и последующих попыток дать старт, </a:t>
            </a:r>
            <a:r>
              <a:rPr lang="ru-RU" sz="900" u="sng" dirty="0">
                <a:latin typeface="Arial" pitchFamily="34" charset="0"/>
              </a:rPr>
              <a:t>только если они уверены в том, что линия выставлена правильно</a:t>
            </a:r>
            <a:r>
              <a:rPr lang="ru-RU" sz="900" dirty="0">
                <a:latin typeface="Arial" pitchFamily="34" charset="0"/>
              </a:rPr>
              <a:t>.</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Если в стартовой процедуре используется черный флаг, крайне важно, чтобы главный судья установил очень хорошую стартовую линию. Тогда будет выполнен главный принцип – черный флаг используется, когда проблемы вызваны самими яхтами, а не чем-то иным. В таких условиях ответственность возлагается на флот – стартуй правильно или получи </a:t>
            </a:r>
            <a:r>
              <a:rPr lang="en-US" sz="900" dirty="0">
                <a:latin typeface="Arial" pitchFamily="34" charset="0"/>
              </a:rPr>
              <a:t>BFD</a:t>
            </a:r>
            <a:r>
              <a:rPr lang="ru-RU" sz="900" dirty="0">
                <a:latin typeface="Arial" pitchFamily="34" charset="0"/>
              </a:rPr>
              <a:t>.</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При использовании черного флага и в случае проблем со стартовой линией (длина, угол к ветру и т.п.), особенно важно применять «АР» вплоть до последних секунд перед стартом! Если условия таковы, что невозможно выставить хорошую стартовую линию, главный судья обязан внимательно наблюдать за флотом в течение последней минуты перед стартом. Он должен поручить кому-то быть в готовности к подаче сигнала откладывания в последнюю секунду. В таких условиях главному судье разумно будет предупредить судей на сигналах и хронометриста о том, что процедура будет продолжаться до тех пор, пока не останется 30 секунд до старта, и затем он объявит о позднем откладывании гонки, если флот реагирует на заход ветра неблагоприятным образом.</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Рекомендуется давать такое очень позднее откладывание не позднее, чем за 5 секунд до старта, хотя многие опытные главные судьи останавливают процедуру и за 2 секунды до старта, давая команду поднять флаг «АР».</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Очень важно, чтобы главный судья отдавал себе отчет, что как только дан стартовый сигнал – яхты </a:t>
            </a:r>
            <a:r>
              <a:rPr lang="en-US" sz="900" dirty="0">
                <a:latin typeface="Arial" pitchFamily="34" charset="0"/>
              </a:rPr>
              <a:t>OCS</a:t>
            </a:r>
            <a:r>
              <a:rPr lang="ru-RU" sz="900" dirty="0">
                <a:latin typeface="Arial" pitchFamily="34" charset="0"/>
              </a:rPr>
              <a:t> станут </a:t>
            </a:r>
            <a:r>
              <a:rPr lang="en-US" sz="900" dirty="0">
                <a:latin typeface="Arial" pitchFamily="34" charset="0"/>
              </a:rPr>
              <a:t>BFD</a:t>
            </a:r>
            <a:r>
              <a:rPr lang="ru-RU" sz="900" dirty="0">
                <a:latin typeface="Arial" pitchFamily="34" charset="0"/>
              </a:rPr>
              <a:t>.</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Он должен принимать решение мгновенно. Яхты оказались выше линии, потому что они слишком агрессивно действовали на линии? Или они пытались получить преимущество от захода ветра, который вызвал скопление яхт у одного из концов линии? Вопрос, на который он обязан сам себе ответить: из-за чего яхты оказались </a:t>
            </a:r>
            <a:r>
              <a:rPr lang="en-US" sz="900" dirty="0">
                <a:latin typeface="Arial" pitchFamily="34" charset="0"/>
              </a:rPr>
              <a:t>OCS</a:t>
            </a:r>
            <a:r>
              <a:rPr lang="ru-RU" sz="900" dirty="0">
                <a:latin typeface="Arial" pitchFamily="34" charset="0"/>
              </a:rPr>
              <a:t>?</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Если он уверен, что выставил хорошую стартовую линию, и что флот испытывает его самого и его навыки проведения гонок, то он продолжит давать старты и считать яхты </a:t>
            </a:r>
            <a:r>
              <a:rPr lang="en-US" sz="900" dirty="0">
                <a:latin typeface="Arial" pitchFamily="34" charset="0"/>
              </a:rPr>
              <a:t>BFD</a:t>
            </a:r>
            <a:r>
              <a:rPr lang="ru-RU" sz="900" dirty="0">
                <a:latin typeface="Arial" pitchFamily="34" charset="0"/>
              </a:rPr>
              <a:t>. Однако, в эти последние секунды перед стартом, если он сочтет, что проблемы создаются погодными условиями, другими словами, в этом нет вины самих яхтсменов, то ему следует отложить гонку в последний момент.</a:t>
            </a:r>
          </a:p>
          <a:p>
            <a:pPr eaLnBrk="1" hangingPunct="1">
              <a:lnSpc>
                <a:spcPct val="90000"/>
              </a:lnSpc>
            </a:pPr>
            <a:endParaRPr lang="en-GB" sz="900" dirty="0">
              <a:latin typeface="Arial" pitchFamily="34" charset="0"/>
            </a:endParaRPr>
          </a:p>
          <a:p>
            <a:pPr eaLnBrk="1" hangingPunct="1">
              <a:lnSpc>
                <a:spcPct val="90000"/>
              </a:lnSpc>
            </a:pPr>
            <a:r>
              <a:rPr lang="ru-RU" sz="900" b="1" dirty="0">
                <a:latin typeface="Arial" pitchFamily="34" charset="0"/>
              </a:rPr>
              <a:t>Отзывы при черном флаге</a:t>
            </a:r>
            <a:endParaRPr lang="en-GB" sz="900" dirty="0">
              <a:latin typeface="Arial" pitchFamily="34" charset="0"/>
            </a:endParaRPr>
          </a:p>
          <a:p>
            <a:pPr eaLnBrk="1" hangingPunct="1">
              <a:lnSpc>
                <a:spcPct val="90000"/>
              </a:lnSpc>
            </a:pPr>
            <a:r>
              <a:rPr lang="ru-RU" sz="900" dirty="0">
                <a:latin typeface="Arial" pitchFamily="34" charset="0"/>
              </a:rPr>
              <a:t>Индивидуальный отзыв (флаг «Х») не применяется к стартам с черным флагом.</a:t>
            </a:r>
          </a:p>
          <a:p>
            <a:pPr eaLnBrk="1" hangingPunct="1">
              <a:lnSpc>
                <a:spcPct val="90000"/>
              </a:lnSpc>
            </a:pPr>
            <a:endParaRPr lang="en-GB" sz="900" dirty="0">
              <a:latin typeface="Arial" pitchFamily="34" charset="0"/>
            </a:endParaRPr>
          </a:p>
          <a:p>
            <a:pPr eaLnBrk="1" hangingPunct="1">
              <a:lnSpc>
                <a:spcPct val="90000"/>
              </a:lnSpc>
            </a:pPr>
            <a:r>
              <a:rPr lang="ru-RU" sz="900" dirty="0">
                <a:latin typeface="Arial" pitchFamily="34" charset="0"/>
              </a:rPr>
              <a:t>Общий отзыв (флаг 1-ый заменяющий) может быть использован. В этом случае правила требуют от гоночного комитета показать на судне ГК номера всех яхт </a:t>
            </a:r>
            <a:r>
              <a:rPr lang="en-US" sz="900" dirty="0">
                <a:latin typeface="Arial" pitchFamily="34" charset="0"/>
              </a:rPr>
              <a:t>BFD</a:t>
            </a:r>
            <a:r>
              <a:rPr lang="ru-RU" sz="900" dirty="0">
                <a:latin typeface="Arial" pitchFamily="34" charset="0"/>
              </a:rPr>
              <a:t>. Эти яхты затем исключаются из любого нового старта этой гонки. Прежде чем показывать номера, секретарям следует тщательно проверить, что все номера, названные как </a:t>
            </a:r>
            <a:r>
              <a:rPr lang="en-US" sz="900" dirty="0">
                <a:latin typeface="Arial" pitchFamily="34" charset="0"/>
              </a:rPr>
              <a:t>OCS</a:t>
            </a:r>
            <a:r>
              <a:rPr lang="ru-RU" sz="900" dirty="0">
                <a:latin typeface="Arial" pitchFamily="34" charset="0"/>
              </a:rPr>
              <a:t>, внесены в стартовый протокол. Если есть хоть какое-то сомнение в правильности идентификации яхты </a:t>
            </a:r>
            <a:r>
              <a:rPr lang="en-US" sz="900" dirty="0">
                <a:latin typeface="Arial" pitchFamily="34" charset="0"/>
              </a:rPr>
              <a:t>BFD</a:t>
            </a:r>
            <a:r>
              <a:rPr lang="ru-RU" sz="900" dirty="0">
                <a:latin typeface="Arial" pitchFamily="34" charset="0"/>
              </a:rPr>
              <a:t>, то её номер должен быть удален из списка </a:t>
            </a:r>
            <a:r>
              <a:rPr lang="en-US" sz="900" dirty="0">
                <a:latin typeface="Arial" pitchFamily="34" charset="0"/>
              </a:rPr>
              <a:t>BFD</a:t>
            </a:r>
            <a:r>
              <a:rPr lang="ru-RU" sz="900" dirty="0">
                <a:latin typeface="Arial" pitchFamily="34" charset="0"/>
              </a:rPr>
              <a:t>. Сразу после завершения проверки номера должны быть показаны до нового сигнала «Предупреждение». </a:t>
            </a:r>
            <a:endParaRPr lang="en-GB" sz="900" dirty="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26979" name="Rectangle 7"/>
          <p:cNvSpPr>
            <a:spLocks noGrp="1" noChangeArrowheads="1"/>
          </p:cNvSpPr>
          <p:nvPr>
            <p:ph type="sldNum" sz="quarter" idx="5"/>
          </p:nvPr>
        </p:nvSpPr>
        <p:spPr/>
        <p:txBody>
          <a:bodyPr/>
          <a:lstStyle/>
          <a:p>
            <a:pPr>
              <a:defRPr/>
            </a:pPr>
            <a:fld id="{D1CAB36E-792E-4DCF-AF33-E680D8389B60}" type="slidenum">
              <a:rPr lang="en-GB" smtClean="0">
                <a:latin typeface="Arial" pitchFamily="34" charset="0"/>
              </a:rPr>
              <a:pPr>
                <a:defRPr/>
              </a:pPr>
              <a:t>71</a:t>
            </a:fld>
            <a:endParaRPr lang="en-GB" smtClean="0">
              <a:latin typeface="Arial" pitchFamily="34" charset="0"/>
            </a:endParaRPr>
          </a:p>
        </p:txBody>
      </p:sp>
      <p:sp>
        <p:nvSpPr>
          <p:cNvPr id="126980" name="Rectangle 2"/>
          <p:cNvSpPr>
            <a:spLocks noGrp="1" noRot="1" noChangeAspect="1" noChangeArrowheads="1" noTextEdit="1"/>
          </p:cNvSpPr>
          <p:nvPr>
            <p:ph type="sldImg"/>
          </p:nvPr>
        </p:nvSpPr>
        <p:spPr>
          <a:xfrm>
            <a:off x="2092325" y="114300"/>
            <a:ext cx="2643188" cy="1981200"/>
          </a:xfrm>
          <a:ln/>
        </p:spPr>
      </p:sp>
      <p:sp>
        <p:nvSpPr>
          <p:cNvPr id="126981" name="Rectangle 3"/>
          <p:cNvSpPr>
            <a:spLocks noGrp="1" noChangeAspect="1" noChangeArrowheads="1"/>
          </p:cNvSpPr>
          <p:nvPr>
            <p:ph type="body" idx="1"/>
          </p:nvPr>
        </p:nvSpPr>
        <p:spPr>
          <a:noFill/>
          <a:ln/>
        </p:spPr>
        <p:txBody>
          <a:bodyPr/>
          <a:lstStyle/>
          <a:p>
            <a:pPr eaLnBrk="1" hangingPunct="1"/>
            <a:r>
              <a:rPr lang="ru-RU" b="1" smtClean="0">
                <a:latin typeface="Arial" pitchFamily="34" charset="0"/>
              </a:rPr>
              <a:t>Спуск сигнала «Подготовительный»</a:t>
            </a:r>
            <a:endParaRPr lang="en-GB" smtClean="0">
              <a:latin typeface="Arial" pitchFamily="34" charset="0"/>
            </a:endParaRPr>
          </a:p>
          <a:p>
            <a:pPr eaLnBrk="1" hangingPunct="1"/>
            <a:r>
              <a:rPr lang="ru-RU" smtClean="0">
                <a:latin typeface="Arial" pitchFamily="34" charset="0"/>
              </a:rPr>
              <a:t>Это решающий момент в стартовой процедуре.</a:t>
            </a:r>
          </a:p>
          <a:p>
            <a:pPr eaLnBrk="1" hangingPunct="1"/>
            <a:endParaRPr lang="en-GB" smtClean="0">
              <a:latin typeface="Arial" pitchFamily="34" charset="0"/>
            </a:endParaRPr>
          </a:p>
          <a:p>
            <a:pPr eaLnBrk="1" hangingPunct="1"/>
            <a:r>
              <a:rPr lang="ru-RU" smtClean="0">
                <a:latin typeface="Arial" pitchFamily="34" charset="0"/>
              </a:rPr>
              <a:t>Спуск сигнала «Подготовительный» – это исполнительный сигнал. Он означает, что с этого момента вступает в действие сигнал, показанный в качестве подготовительного. Соответствующее правило применяется с этого момента и до стартового сигнала.</a:t>
            </a:r>
          </a:p>
          <a:p>
            <a:pPr eaLnBrk="1" hangingPunct="1"/>
            <a:endParaRPr lang="en-GB" smtClean="0">
              <a:latin typeface="Arial" pitchFamily="34" charset="0"/>
            </a:endParaRPr>
          </a:p>
          <a:p>
            <a:pPr eaLnBrk="1" hangingPunct="1"/>
            <a:r>
              <a:rPr lang="ru-RU" smtClean="0">
                <a:latin typeface="Arial" pitchFamily="34" charset="0"/>
              </a:rPr>
              <a:t>Спуск сигнала «Подготовительный» сопровождается одним продолжительным звуковым сигналом.</a:t>
            </a:r>
          </a:p>
          <a:p>
            <a:pPr eaLnBrk="1" hangingPunct="1"/>
            <a:endParaRPr lang="en-GB" smtClean="0">
              <a:latin typeface="Arial" pitchFamily="34" charset="0"/>
            </a:endParaRPr>
          </a:p>
          <a:p>
            <a:pPr eaLnBrk="1" hangingPunct="1"/>
            <a:r>
              <a:rPr lang="ru-RU" b="1" smtClean="0">
                <a:latin typeface="Arial" pitchFamily="34" charset="0"/>
              </a:rPr>
              <a:t>Одна минута до старта</a:t>
            </a:r>
          </a:p>
          <a:p>
            <a:pPr eaLnBrk="1" hangingPunct="1"/>
            <a:r>
              <a:rPr lang="ru-RU" smtClean="0">
                <a:latin typeface="Arial" pitchFamily="34" charset="0"/>
              </a:rPr>
              <a:t>В течение этого времени на судне ГК должны быть слышны только два голоса: хронометриста и главного судьи.</a:t>
            </a:r>
          </a:p>
          <a:p>
            <a:pPr eaLnBrk="1" hangingPunct="1"/>
            <a:endParaRPr lang="en-GB" smtClean="0">
              <a:latin typeface="Arial" pitchFamily="34" charset="0"/>
            </a:endParaRPr>
          </a:p>
          <a:p>
            <a:pPr eaLnBrk="1" hangingPunct="1"/>
            <a:r>
              <a:rPr lang="ru-RU" smtClean="0">
                <a:latin typeface="Arial" pitchFamily="34" charset="0"/>
              </a:rPr>
              <a:t>Главный судья записывает всё на свой диктофон.</a:t>
            </a:r>
          </a:p>
          <a:p>
            <a:pPr eaLnBrk="1" hangingPunct="1"/>
            <a:endParaRPr lang="en-GB" smtClean="0">
              <a:latin typeface="Arial" pitchFamily="34" charset="0"/>
            </a:endParaRPr>
          </a:p>
          <a:p>
            <a:pPr eaLnBrk="1" hangingPunct="1"/>
            <a:r>
              <a:rPr lang="ru-RU" smtClean="0">
                <a:latin typeface="Arial" pitchFamily="34" charset="0"/>
              </a:rPr>
              <a:t>В это время радио молчит.</a:t>
            </a:r>
          </a:p>
          <a:p>
            <a:pPr eaLnBrk="1" hangingPunct="1"/>
            <a:endParaRPr lang="en-GB" smtClean="0">
              <a:latin typeface="Arial" pitchFamily="34" charset="0"/>
            </a:endParaRPr>
          </a:p>
          <a:p>
            <a:pPr eaLnBrk="1" hangingPunct="1"/>
            <a:r>
              <a:rPr lang="ru-RU" smtClean="0">
                <a:latin typeface="Arial" pitchFamily="34" charset="0"/>
              </a:rPr>
              <a:t>Главный судья непрерывно отслеживает и записывает ситуацию – как яхты готовятся к старту. Он предупреждает остальных судей о предстоящих сигналах при каждом изменении ситуации на стартовой линии.</a:t>
            </a:r>
          </a:p>
          <a:p>
            <a:pPr eaLnBrk="1" hangingPunct="1"/>
            <a:endParaRPr lang="en-GB" smtClean="0">
              <a:latin typeface="Arial" pitchFamily="34" charset="0"/>
            </a:endParaRPr>
          </a:p>
          <a:p>
            <a:pPr eaLnBrk="1" hangingPunct="1"/>
            <a:r>
              <a:rPr lang="ru-RU" smtClean="0">
                <a:latin typeface="Arial" pitchFamily="34" charset="0"/>
              </a:rPr>
              <a:t>Хорошо тренированная команда судей будет готова быстро отреагировать на изменение ситуации.</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32099" name="Rectangle 7"/>
          <p:cNvSpPr>
            <a:spLocks noGrp="1" noChangeArrowheads="1"/>
          </p:cNvSpPr>
          <p:nvPr>
            <p:ph type="sldNum" sz="quarter" idx="5"/>
          </p:nvPr>
        </p:nvSpPr>
        <p:spPr/>
        <p:txBody>
          <a:bodyPr/>
          <a:lstStyle/>
          <a:p>
            <a:pPr>
              <a:defRPr/>
            </a:pPr>
            <a:fld id="{B726B77C-798B-46BE-9025-00DDF946F4E4}" type="slidenum">
              <a:rPr lang="en-GB" smtClean="0">
                <a:latin typeface="Arial" pitchFamily="34" charset="0"/>
              </a:rPr>
              <a:pPr>
                <a:defRPr/>
              </a:pPr>
              <a:t>72</a:t>
            </a:fld>
            <a:endParaRPr lang="en-GB" smtClean="0">
              <a:latin typeface="Arial" pitchFamily="34" charset="0"/>
            </a:endParaRPr>
          </a:p>
        </p:txBody>
      </p:sp>
      <p:sp>
        <p:nvSpPr>
          <p:cNvPr id="132100" name="Rectangle 2"/>
          <p:cNvSpPr>
            <a:spLocks noGrp="1" noRot="1" noChangeAspect="1" noChangeArrowheads="1" noTextEdit="1"/>
          </p:cNvSpPr>
          <p:nvPr>
            <p:ph type="sldImg"/>
          </p:nvPr>
        </p:nvSpPr>
        <p:spPr>
          <a:xfrm>
            <a:off x="2166938" y="114300"/>
            <a:ext cx="2643187" cy="1981200"/>
          </a:xfrm>
          <a:ln/>
        </p:spPr>
      </p:sp>
      <p:sp>
        <p:nvSpPr>
          <p:cNvPr id="132101" name="Rectangle 3"/>
          <p:cNvSpPr>
            <a:spLocks noGrp="1" noChangeAspect="1" noChangeArrowheads="1"/>
          </p:cNvSpPr>
          <p:nvPr>
            <p:ph type="body" idx="1"/>
          </p:nvPr>
        </p:nvSpPr>
        <p:spPr>
          <a:noFill/>
          <a:ln/>
        </p:spPr>
        <p:txBody>
          <a:bodyPr/>
          <a:lstStyle/>
          <a:p>
            <a:pPr eaLnBrk="1" hangingPunct="1">
              <a:lnSpc>
                <a:spcPct val="90000"/>
              </a:lnSpc>
            </a:pPr>
            <a:r>
              <a:rPr lang="ru-RU" sz="800" b="1" dirty="0">
                <a:latin typeface="Arial" pitchFamily="34" charset="0"/>
              </a:rPr>
              <a:t>Флаг «</a:t>
            </a:r>
            <a:r>
              <a:rPr lang="en-GB" sz="800" b="1" dirty="0">
                <a:latin typeface="Arial" pitchFamily="34" charset="0"/>
              </a:rPr>
              <a:t>X</a:t>
            </a:r>
            <a:r>
              <a:rPr lang="ru-RU" sz="800" b="1" dirty="0">
                <a:latin typeface="Arial" pitchFamily="34" charset="0"/>
              </a:rPr>
              <a:t>»</a:t>
            </a:r>
            <a:r>
              <a:rPr lang="en-GB" sz="800" b="1" dirty="0">
                <a:latin typeface="Arial" pitchFamily="34" charset="0"/>
              </a:rPr>
              <a:t> – </a:t>
            </a:r>
            <a:r>
              <a:rPr lang="ru-RU" sz="800" b="1" dirty="0">
                <a:latin typeface="Arial" pitchFamily="34" charset="0"/>
              </a:rPr>
              <a:t>индивидуальный отзыв</a:t>
            </a:r>
            <a:endParaRPr lang="en-GB" sz="800" dirty="0">
              <a:latin typeface="Arial" pitchFamily="34" charset="0"/>
            </a:endParaRPr>
          </a:p>
          <a:p>
            <a:pPr eaLnBrk="1" hangingPunct="1">
              <a:lnSpc>
                <a:spcPct val="90000"/>
              </a:lnSpc>
            </a:pPr>
            <a:r>
              <a:rPr lang="ru-RU" sz="800" dirty="0">
                <a:latin typeface="Arial" pitchFamily="34" charset="0"/>
              </a:rPr>
              <a:t>Если есть несколько яхт, явно установленных как </a:t>
            </a:r>
            <a:r>
              <a:rPr lang="en-US" sz="800" dirty="0">
                <a:latin typeface="Arial" pitchFamily="34" charset="0"/>
              </a:rPr>
              <a:t>OCS</a:t>
            </a:r>
            <a:r>
              <a:rPr lang="ru-RU" sz="800" dirty="0">
                <a:latin typeface="Arial" pitchFamily="34" charset="0"/>
              </a:rPr>
              <a:t>, поднимается флаг «Х» с одним звуковым сигналом. Прецедентное право </a:t>
            </a:r>
            <a:r>
              <a:rPr lang="en-US" sz="800" b="1" dirty="0">
                <a:latin typeface="Arial" pitchFamily="34" charset="0"/>
              </a:rPr>
              <a:t>[</a:t>
            </a:r>
            <a:r>
              <a:rPr lang="ru-RU" sz="800" b="1" dirty="0">
                <a:latin typeface="Arial" pitchFamily="34" charset="0"/>
              </a:rPr>
              <a:t>см. Случаи </a:t>
            </a:r>
            <a:r>
              <a:rPr lang="en-US" sz="800" b="1" dirty="0">
                <a:latin typeface="Arial" pitchFamily="34" charset="0"/>
              </a:rPr>
              <a:t>ISAF</a:t>
            </a:r>
            <a:r>
              <a:rPr lang="ru-RU" sz="800" b="1" dirty="0">
                <a:latin typeface="Arial" pitchFamily="34" charset="0"/>
              </a:rPr>
              <a:t> 31, 71, 79</a:t>
            </a:r>
            <a:r>
              <a:rPr lang="en-US" sz="800" b="1" dirty="0">
                <a:latin typeface="Arial" pitchFamily="34" charset="0"/>
              </a:rPr>
              <a:t>] </a:t>
            </a:r>
            <a:r>
              <a:rPr lang="ru-RU" sz="800" dirty="0">
                <a:latin typeface="Arial" pitchFamily="34" charset="0"/>
              </a:rPr>
              <a:t>устанавливает, что этот звуковой сигнал обязательно должен быть подан одновременно со зрительным сигналом. Также это должно быть сделано как можно скорее после стартового сигнала. Опять же прецедентное право определяет максимальный период времени в 5 секунд </a:t>
            </a:r>
            <a:r>
              <a:rPr lang="en-US" sz="800" b="1" dirty="0">
                <a:latin typeface="Arial" pitchFamily="34" charset="0"/>
              </a:rPr>
              <a:t>[</a:t>
            </a:r>
            <a:r>
              <a:rPr lang="ru-RU" sz="800" b="1" dirty="0">
                <a:latin typeface="Arial" pitchFamily="34" charset="0"/>
              </a:rPr>
              <a:t>в Случае </a:t>
            </a:r>
            <a:r>
              <a:rPr lang="en-US" sz="800" b="1" dirty="0">
                <a:latin typeface="Arial" pitchFamily="34" charset="0"/>
              </a:rPr>
              <a:t>ISAF</a:t>
            </a:r>
            <a:r>
              <a:rPr lang="ru-RU" sz="800" b="1" dirty="0">
                <a:latin typeface="Arial" pitchFamily="34" charset="0"/>
              </a:rPr>
              <a:t> 79 говорится о нескольких секундах</a:t>
            </a:r>
            <a:r>
              <a:rPr lang="en-US" sz="800" b="1" dirty="0">
                <a:latin typeface="Arial" pitchFamily="34" charset="0"/>
              </a:rPr>
              <a:t>]</a:t>
            </a:r>
            <a:r>
              <a:rPr lang="ru-RU" sz="800" dirty="0">
                <a:latin typeface="Arial" pitchFamily="34" charset="0"/>
              </a:rPr>
              <a:t>, поэтому рекомендуется всем главным судьям подавать этот сигнал не позже 4 секунд после стартового сигнала.</a:t>
            </a:r>
          </a:p>
          <a:p>
            <a:pPr eaLnBrk="1" hangingPunct="1">
              <a:lnSpc>
                <a:spcPct val="90000"/>
              </a:lnSpc>
            </a:pPr>
            <a:endParaRPr lang="ru-RU" sz="800" dirty="0">
              <a:latin typeface="Arial" pitchFamily="34" charset="0"/>
            </a:endParaRPr>
          </a:p>
          <a:p>
            <a:pPr eaLnBrk="1" hangingPunct="1">
              <a:lnSpc>
                <a:spcPct val="90000"/>
              </a:lnSpc>
            </a:pPr>
            <a:r>
              <a:rPr lang="ru-RU" sz="800" dirty="0">
                <a:latin typeface="Arial" pitchFamily="34" charset="0"/>
              </a:rPr>
              <a:t>Флаг «</a:t>
            </a:r>
            <a:r>
              <a:rPr lang="en-GB" sz="800" dirty="0">
                <a:latin typeface="Arial" pitchFamily="34" charset="0"/>
              </a:rPr>
              <a:t>X</a:t>
            </a:r>
            <a:r>
              <a:rPr lang="ru-RU" sz="800" dirty="0">
                <a:latin typeface="Arial" pitchFamily="34" charset="0"/>
              </a:rPr>
              <a:t>» остается поднятым до тех пор, пока:</a:t>
            </a:r>
            <a:endParaRPr lang="en-GB" sz="800" dirty="0">
              <a:latin typeface="Arial" pitchFamily="34" charset="0"/>
            </a:endParaRPr>
          </a:p>
          <a:p>
            <a:pPr eaLnBrk="1" hangingPunct="1">
              <a:lnSpc>
                <a:spcPct val="90000"/>
              </a:lnSpc>
              <a:buFontTx/>
              <a:buChar char="•"/>
            </a:pPr>
            <a:r>
              <a:rPr lang="ru-RU" sz="800" dirty="0">
                <a:latin typeface="Arial" pitchFamily="34" charset="0"/>
              </a:rPr>
              <a:t>  Все явно установленные яхты вернутся на предстартовую сторону стартовой линии или одного из её продолжений;</a:t>
            </a:r>
          </a:p>
          <a:p>
            <a:pPr eaLnBrk="1" hangingPunct="1">
              <a:lnSpc>
                <a:spcPct val="90000"/>
              </a:lnSpc>
            </a:pPr>
            <a:r>
              <a:rPr lang="ru-RU" sz="800" dirty="0">
                <a:latin typeface="Arial" pitchFamily="34" charset="0"/>
              </a:rPr>
              <a:t>или</a:t>
            </a:r>
          </a:p>
          <a:p>
            <a:pPr eaLnBrk="1" hangingPunct="1">
              <a:lnSpc>
                <a:spcPct val="90000"/>
              </a:lnSpc>
              <a:buFontTx/>
              <a:buChar char="•"/>
            </a:pPr>
            <a:r>
              <a:rPr lang="ru-RU" sz="800" dirty="0">
                <a:latin typeface="Arial" pitchFamily="34" charset="0"/>
              </a:rPr>
              <a:t>  Пройдет 4 минуты после стартового сигнала;</a:t>
            </a:r>
          </a:p>
          <a:p>
            <a:pPr eaLnBrk="1" hangingPunct="1">
              <a:lnSpc>
                <a:spcPct val="90000"/>
              </a:lnSpc>
            </a:pPr>
            <a:r>
              <a:rPr lang="ru-RU" sz="800" dirty="0">
                <a:latin typeface="Arial" pitchFamily="34" charset="0"/>
              </a:rPr>
              <a:t>или</a:t>
            </a:r>
          </a:p>
          <a:p>
            <a:pPr eaLnBrk="1" hangingPunct="1">
              <a:lnSpc>
                <a:spcPct val="90000"/>
              </a:lnSpc>
              <a:buFontTx/>
              <a:buChar char="•"/>
            </a:pPr>
            <a:r>
              <a:rPr lang="ru-RU" sz="800" dirty="0">
                <a:latin typeface="Arial" pitchFamily="34" charset="0"/>
              </a:rPr>
              <a:t>  Останется 1 минута до следующего сигнала.</a:t>
            </a:r>
          </a:p>
          <a:p>
            <a:pPr eaLnBrk="1" hangingPunct="1">
              <a:lnSpc>
                <a:spcPct val="90000"/>
              </a:lnSpc>
            </a:pPr>
            <a:r>
              <a:rPr lang="ru-RU" sz="800" dirty="0">
                <a:latin typeface="Arial" pitchFamily="34" charset="0"/>
              </a:rPr>
              <a:t>Флаг убирается без звукового сигнала.</a:t>
            </a:r>
          </a:p>
          <a:p>
            <a:pPr eaLnBrk="1" hangingPunct="1">
              <a:lnSpc>
                <a:spcPct val="90000"/>
              </a:lnSpc>
            </a:pPr>
            <a:endParaRPr lang="en-GB" sz="800" dirty="0">
              <a:latin typeface="Arial" pitchFamily="34" charset="0"/>
            </a:endParaRPr>
          </a:p>
          <a:p>
            <a:pPr eaLnBrk="1" hangingPunct="1">
              <a:lnSpc>
                <a:spcPct val="90000"/>
              </a:lnSpc>
            </a:pPr>
            <a:r>
              <a:rPr lang="ru-RU" sz="800" b="1" dirty="0">
                <a:latin typeface="Arial" pitchFamily="34" charset="0"/>
              </a:rPr>
              <a:t>Идентификация яхт</a:t>
            </a:r>
            <a:endParaRPr lang="en-GB" sz="800" dirty="0">
              <a:latin typeface="Arial" pitchFamily="34" charset="0"/>
            </a:endParaRPr>
          </a:p>
          <a:p>
            <a:pPr eaLnBrk="1" hangingPunct="1">
              <a:lnSpc>
                <a:spcPct val="90000"/>
              </a:lnSpc>
            </a:pPr>
            <a:r>
              <a:rPr lang="ru-RU" sz="800" dirty="0">
                <a:solidFill>
                  <a:srgbClr val="FF3607"/>
                </a:solidFill>
                <a:latin typeface="Arial" pitchFamily="34" charset="0"/>
              </a:rPr>
              <a:t>Главный судья должен сделать всё возможное, чтобы установить все яхты </a:t>
            </a:r>
            <a:r>
              <a:rPr lang="en-US" sz="800" dirty="0">
                <a:solidFill>
                  <a:srgbClr val="FF3607"/>
                </a:solidFill>
                <a:latin typeface="Arial" pitchFamily="34" charset="0"/>
              </a:rPr>
              <a:t>OCS</a:t>
            </a:r>
            <a:r>
              <a:rPr lang="ru-RU" sz="800" dirty="0">
                <a:solidFill>
                  <a:srgbClr val="FF3607"/>
                </a:solidFill>
                <a:latin typeface="Arial" pitchFamily="34" charset="0"/>
              </a:rPr>
              <a:t>. </a:t>
            </a:r>
            <a:r>
              <a:rPr lang="ru-RU" sz="800" dirty="0">
                <a:solidFill>
                  <a:srgbClr val="00004C"/>
                </a:solidFill>
                <a:latin typeface="Arial" pitchFamily="34" charset="0"/>
              </a:rPr>
              <a:t>Иногда это может быть довольно сложно, особенно когда несколько яхт скрыты от взгляда яхтами, которые находятся ближе к концам линии. Главный судья не должен продолжать гонку, если видел, что неустановленные яхты были выше линии (или нарушили правило 30.1).</a:t>
            </a:r>
          </a:p>
          <a:p>
            <a:pPr eaLnBrk="1" hangingPunct="1">
              <a:lnSpc>
                <a:spcPct val="90000"/>
              </a:lnSpc>
            </a:pPr>
            <a:r>
              <a:rPr lang="ru-RU" sz="800" dirty="0">
                <a:latin typeface="Arial" pitchFamily="34" charset="0"/>
              </a:rPr>
              <a:t>Нормальная практика – использовать номера на парусах для идентификации яхт. Но это сразу же создает много проблем главному судье:</a:t>
            </a:r>
          </a:p>
          <a:p>
            <a:pPr eaLnBrk="1" hangingPunct="1">
              <a:lnSpc>
                <a:spcPct val="90000"/>
              </a:lnSpc>
              <a:buFontTx/>
              <a:buChar char="•"/>
            </a:pPr>
            <a:r>
              <a:rPr lang="ru-RU" sz="800" dirty="0">
                <a:latin typeface="Arial" pitchFamily="34" charset="0"/>
              </a:rPr>
              <a:t>  Номера могут включать до 6 цифр</a:t>
            </a:r>
          </a:p>
          <a:p>
            <a:pPr eaLnBrk="1" hangingPunct="1">
              <a:lnSpc>
                <a:spcPct val="90000"/>
              </a:lnSpc>
              <a:buFontTx/>
              <a:buChar char="•"/>
            </a:pPr>
            <a:r>
              <a:rPr lang="ru-RU" sz="800" dirty="0">
                <a:latin typeface="Arial" pitchFamily="34" charset="0"/>
              </a:rPr>
              <a:t>  Прозрачный материал парусов позволяет видеть номера на обратной стороне</a:t>
            </a:r>
          </a:p>
          <a:p>
            <a:pPr eaLnBrk="1" hangingPunct="1">
              <a:lnSpc>
                <a:spcPct val="90000"/>
              </a:lnSpc>
              <a:buFontTx/>
              <a:buChar char="•"/>
            </a:pPr>
            <a:r>
              <a:rPr lang="ru-RU" sz="800" dirty="0">
                <a:latin typeface="Arial" pitchFamily="34" charset="0"/>
              </a:rPr>
              <a:t>  Номера наносятся ближе к задней шкаторине</a:t>
            </a:r>
          </a:p>
          <a:p>
            <a:pPr eaLnBrk="1" hangingPunct="1">
              <a:lnSpc>
                <a:spcPct val="90000"/>
              </a:lnSpc>
              <a:buFontTx/>
              <a:buChar char="•"/>
            </a:pPr>
            <a:r>
              <a:rPr lang="ru-RU" sz="800" dirty="0">
                <a:latin typeface="Arial" pitchFamily="34" charset="0"/>
              </a:rPr>
              <a:t>  Цифры 5 и 2 на противоположных сторонах паруса могут вызвать путаницу</a:t>
            </a:r>
          </a:p>
          <a:p>
            <a:pPr eaLnBrk="1" hangingPunct="1">
              <a:lnSpc>
                <a:spcPct val="90000"/>
              </a:lnSpc>
              <a:buFontTx/>
              <a:buChar char="•"/>
            </a:pPr>
            <a:r>
              <a:rPr lang="ru-RU" sz="800" dirty="0">
                <a:latin typeface="Arial" pitchFamily="34" charset="0"/>
              </a:rPr>
              <a:t>  Иногда паруса могут быть зарифлены так, что номера становятся скрыты</a:t>
            </a:r>
          </a:p>
          <a:p>
            <a:pPr eaLnBrk="1" hangingPunct="1">
              <a:lnSpc>
                <a:spcPct val="90000"/>
              </a:lnSpc>
            </a:pPr>
            <a:r>
              <a:rPr lang="ru-RU" sz="800" dirty="0">
                <a:latin typeface="Arial" pitchFamily="34" charset="0"/>
              </a:rPr>
              <a:t>Чтобы выйти из положения, опытный главный судья запишет на свой диктофон другие отличительные признаки, например:</a:t>
            </a:r>
          </a:p>
          <a:p>
            <a:pPr eaLnBrk="1" hangingPunct="1">
              <a:lnSpc>
                <a:spcPct val="90000"/>
              </a:lnSpc>
              <a:buFontTx/>
              <a:buChar char="•"/>
            </a:pPr>
            <a:r>
              <a:rPr lang="ru-RU" sz="800" dirty="0">
                <a:latin typeface="Arial" pitchFamily="34" charset="0"/>
              </a:rPr>
              <a:t>  Цвет корпуса</a:t>
            </a:r>
          </a:p>
          <a:p>
            <a:pPr eaLnBrk="1" hangingPunct="1">
              <a:lnSpc>
                <a:spcPct val="90000"/>
              </a:lnSpc>
              <a:buFontTx/>
              <a:buChar char="•"/>
            </a:pPr>
            <a:r>
              <a:rPr lang="ru-RU" sz="800" dirty="0">
                <a:latin typeface="Arial" pitchFamily="34" charset="0"/>
              </a:rPr>
              <a:t>  Цвет палубы</a:t>
            </a:r>
          </a:p>
          <a:p>
            <a:pPr eaLnBrk="1" hangingPunct="1">
              <a:lnSpc>
                <a:spcPct val="90000"/>
              </a:lnSpc>
              <a:buFontTx/>
              <a:buChar char="•"/>
            </a:pPr>
            <a:r>
              <a:rPr lang="ru-RU" sz="800" dirty="0">
                <a:latin typeface="Arial" pitchFamily="34" charset="0"/>
              </a:rPr>
              <a:t>  Цвет одежды экипажа</a:t>
            </a:r>
          </a:p>
          <a:p>
            <a:pPr eaLnBrk="1" hangingPunct="1">
              <a:lnSpc>
                <a:spcPct val="90000"/>
              </a:lnSpc>
            </a:pPr>
            <a:r>
              <a:rPr lang="ru-RU" sz="800" dirty="0">
                <a:latin typeface="Arial" pitchFamily="34" charset="0"/>
              </a:rPr>
              <a:t>Также он поручит кому-нибудь следить не отрывая глаз за яхтой, пока не станет возможным точно её идентифицировать.</a:t>
            </a:r>
          </a:p>
          <a:p>
            <a:pPr eaLnBrk="1" hangingPunct="1">
              <a:lnSpc>
                <a:spcPct val="90000"/>
              </a:lnSpc>
            </a:pPr>
            <a:endParaRPr lang="pl-PL" sz="800" b="1" dirty="0">
              <a:latin typeface="Arial" pitchFamily="34" charset="0"/>
            </a:endParaRPr>
          </a:p>
          <a:p>
            <a:pPr eaLnBrk="1" hangingPunct="1">
              <a:lnSpc>
                <a:spcPct val="90000"/>
              </a:lnSpc>
            </a:pPr>
            <a:r>
              <a:rPr lang="ru-RU" sz="800" b="1" dirty="0">
                <a:latin typeface="Arial" pitchFamily="34" charset="0"/>
              </a:rPr>
              <a:t>Бортовые номера</a:t>
            </a:r>
          </a:p>
          <a:p>
            <a:pPr eaLnBrk="1" hangingPunct="1">
              <a:lnSpc>
                <a:spcPct val="90000"/>
              </a:lnSpc>
            </a:pPr>
            <a:r>
              <a:rPr lang="ru-RU" sz="800" dirty="0">
                <a:latin typeface="Arial" pitchFamily="34" charset="0"/>
              </a:rPr>
              <a:t>На многих крупных соревнованиях выдаются специальные номера. Эти номера прикрепляются с обеих бортов в носовой части, где они могут быть хорошо видны. Дополнительно идентификации поможет размещение такого номера в правой части транца яхты. Эта часть яхты видна главному судье, когда яхта слишком рано приближается к стартовой линии, и ей приходится </a:t>
            </a:r>
            <a:r>
              <a:rPr lang="ru-RU" sz="800" dirty="0" err="1">
                <a:latin typeface="Arial" pitchFamily="34" charset="0"/>
              </a:rPr>
              <a:t>увалиться</a:t>
            </a:r>
            <a:r>
              <a:rPr lang="ru-RU" sz="800" dirty="0">
                <a:latin typeface="Arial" pitchFamily="34" charset="0"/>
              </a:rPr>
              <a:t>, направляя транец в сторону судна ГК. </a:t>
            </a:r>
          </a:p>
          <a:p>
            <a:pPr eaLnBrk="1" hangingPunct="1">
              <a:lnSpc>
                <a:spcPct val="90000"/>
              </a:lnSpc>
            </a:pPr>
            <a:endParaRPr lang="en-GB" sz="800" dirty="0">
              <a:latin typeface="Arial" pitchFamily="34" charset="0"/>
            </a:endParaRPr>
          </a:p>
          <a:p>
            <a:pPr eaLnBrk="1" hangingPunct="1">
              <a:lnSpc>
                <a:spcPct val="90000"/>
              </a:lnSpc>
            </a:pPr>
            <a:r>
              <a:rPr lang="ru-RU" sz="800" b="1" dirty="0">
                <a:latin typeface="Arial" pitchFamily="34" charset="0"/>
              </a:rPr>
              <a:t>Отзыв яхт </a:t>
            </a:r>
            <a:r>
              <a:rPr lang="en-US" sz="800" b="1" dirty="0">
                <a:latin typeface="Arial" pitchFamily="34" charset="0"/>
              </a:rPr>
              <a:t>OCS</a:t>
            </a:r>
            <a:endParaRPr lang="ru-RU" sz="800" b="1" dirty="0">
              <a:latin typeface="Arial" pitchFamily="34" charset="0"/>
            </a:endParaRPr>
          </a:p>
          <a:p>
            <a:pPr eaLnBrk="1" hangingPunct="1">
              <a:lnSpc>
                <a:spcPct val="90000"/>
              </a:lnSpc>
            </a:pPr>
            <a:r>
              <a:rPr lang="ru-RU" sz="800" dirty="0">
                <a:latin typeface="Arial" pitchFamily="34" charset="0"/>
              </a:rPr>
              <a:t>Во время многих стартов бывает одна или больше яхт, которые невозможно установить ни с какого конца линии. Это происходит из-за большого скопления яхт. Главный судья на судне ГК принимает решение давать или не давать отзыв, если давать, то индивидуальный (флаг «Х», один звуковой сигнал) или общий (1-ый заменяющий, два звуковых сигнала). Если главный судья уверен, что все яхты выше линии (или все, нарушившие правило 30.1) установлены, он дает индивидуальный отзыв. Если главный судья не уверен, что все </a:t>
            </a:r>
            <a:r>
              <a:rPr lang="ru-RU" sz="800" dirty="0" err="1">
                <a:latin typeface="Arial" pitchFamily="34" charset="0"/>
              </a:rPr>
              <a:t>фальстартовавшие</a:t>
            </a:r>
            <a:r>
              <a:rPr lang="ru-RU" sz="800" dirty="0">
                <a:latin typeface="Arial" pitchFamily="34" charset="0"/>
              </a:rPr>
              <a:t> яхты (или нарушившие правила 30.1 или 30.3) установлены, он дает общий отзыв.</a:t>
            </a:r>
            <a:endParaRPr lang="en-GB" sz="800" dirty="0">
              <a:latin typeface="Arial" pitchFamily="34" charset="0"/>
            </a:endParaRPr>
          </a:p>
          <a:p>
            <a:pPr eaLnBrk="1" hangingPunct="1">
              <a:lnSpc>
                <a:spcPct val="90000"/>
              </a:lnSpc>
            </a:pPr>
            <a:r>
              <a:rPr lang="ru-RU" sz="800" dirty="0">
                <a:latin typeface="Arial" pitchFamily="34" charset="0"/>
              </a:rPr>
              <a:t>Нежелательно давать сигнал индивидуального отзыва и затем давать общий отзыв.</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33123" name="Rectangle 7"/>
          <p:cNvSpPr>
            <a:spLocks noGrp="1" noChangeArrowheads="1"/>
          </p:cNvSpPr>
          <p:nvPr>
            <p:ph type="sldNum" sz="quarter" idx="5"/>
          </p:nvPr>
        </p:nvSpPr>
        <p:spPr/>
        <p:txBody>
          <a:bodyPr/>
          <a:lstStyle/>
          <a:p>
            <a:pPr>
              <a:defRPr/>
            </a:pPr>
            <a:fld id="{789D478E-A1C6-4E70-9933-564999EB553F}" type="slidenum">
              <a:rPr lang="en-GB" smtClean="0">
                <a:latin typeface="Arial" pitchFamily="34" charset="0"/>
              </a:rPr>
              <a:pPr>
                <a:defRPr/>
              </a:pPr>
              <a:t>73</a:t>
            </a:fld>
            <a:endParaRPr lang="en-GB" smtClean="0">
              <a:latin typeface="Arial" pitchFamily="34" charset="0"/>
            </a:endParaRPr>
          </a:p>
        </p:txBody>
      </p:sp>
      <p:sp>
        <p:nvSpPr>
          <p:cNvPr id="133124" name="Rectangle 2"/>
          <p:cNvSpPr>
            <a:spLocks noGrp="1" noRot="1" noChangeAspect="1" noChangeArrowheads="1" noTextEdit="1"/>
          </p:cNvSpPr>
          <p:nvPr>
            <p:ph type="sldImg"/>
          </p:nvPr>
        </p:nvSpPr>
        <p:spPr>
          <a:xfrm>
            <a:off x="2092325" y="114300"/>
            <a:ext cx="2643188" cy="1981200"/>
          </a:xfrm>
          <a:ln/>
        </p:spPr>
      </p:sp>
      <p:sp>
        <p:nvSpPr>
          <p:cNvPr id="133125" name="Rectangle 3"/>
          <p:cNvSpPr>
            <a:spLocks noGrp="1" noChangeAspect="1" noChangeArrowheads="1"/>
          </p:cNvSpPr>
          <p:nvPr>
            <p:ph type="body" idx="1"/>
          </p:nvPr>
        </p:nvSpPr>
        <p:spPr>
          <a:noFill/>
          <a:ln/>
        </p:spPr>
        <p:txBody>
          <a:bodyPr/>
          <a:lstStyle/>
          <a:p>
            <a:pPr eaLnBrk="1" hangingPunct="1">
              <a:lnSpc>
                <a:spcPct val="90000"/>
              </a:lnSpc>
            </a:pPr>
            <a:r>
              <a:rPr lang="ru-RU" sz="800" b="1" dirty="0">
                <a:latin typeface="Arial" pitchFamily="34" charset="0"/>
              </a:rPr>
              <a:t>Общий отзыв </a:t>
            </a:r>
            <a:r>
              <a:rPr lang="en-GB" sz="800" b="1" dirty="0">
                <a:latin typeface="Arial" pitchFamily="34" charset="0"/>
              </a:rPr>
              <a:t>– 1</a:t>
            </a:r>
            <a:r>
              <a:rPr lang="ru-RU" sz="800" b="1" baseline="30000" dirty="0" err="1">
                <a:latin typeface="Arial" pitchFamily="34" charset="0"/>
              </a:rPr>
              <a:t>ый</a:t>
            </a:r>
            <a:r>
              <a:rPr lang="en-GB" sz="800" b="1" dirty="0">
                <a:latin typeface="Arial" pitchFamily="34" charset="0"/>
              </a:rPr>
              <a:t> </a:t>
            </a:r>
            <a:r>
              <a:rPr lang="ru-RU" sz="800" b="1" dirty="0">
                <a:latin typeface="Arial" pitchFamily="34" charset="0"/>
              </a:rPr>
              <a:t>заменяющий</a:t>
            </a:r>
            <a:endParaRPr lang="en-GB" sz="800" dirty="0">
              <a:latin typeface="Arial" pitchFamily="34" charset="0"/>
            </a:endParaRPr>
          </a:p>
          <a:p>
            <a:pPr eaLnBrk="1" hangingPunct="1">
              <a:lnSpc>
                <a:spcPct val="90000"/>
              </a:lnSpc>
            </a:pPr>
            <a:r>
              <a:rPr lang="ru-RU" sz="800" dirty="0">
                <a:latin typeface="Arial" pitchFamily="34" charset="0"/>
              </a:rPr>
              <a:t>Общий отзыв следует использовать, когда главный судья не уверен, что все </a:t>
            </a:r>
            <a:r>
              <a:rPr lang="ru-RU" sz="800" dirty="0" err="1">
                <a:latin typeface="Arial" pitchFamily="34" charset="0"/>
              </a:rPr>
              <a:t>фальстартовавшие</a:t>
            </a:r>
            <a:r>
              <a:rPr lang="ru-RU" sz="800" dirty="0">
                <a:latin typeface="Arial" pitchFamily="34" charset="0"/>
              </a:rPr>
              <a:t> (или нарушившие правила 30.1 или 30.3) яхты установлены. Главный судья всегда обязан задать себе вопрос – что привело к общему отзыву?</a:t>
            </a:r>
          </a:p>
          <a:p>
            <a:pPr eaLnBrk="1" hangingPunct="1">
              <a:lnSpc>
                <a:spcPct val="90000"/>
              </a:lnSpc>
            </a:pPr>
            <a:r>
              <a:rPr lang="ru-RU" sz="800" dirty="0">
                <a:latin typeface="Arial" pitchFamily="34" charset="0"/>
              </a:rPr>
              <a:t>Могут быть различные причины. Вот некоторые наиболее частые:</a:t>
            </a:r>
          </a:p>
          <a:p>
            <a:pPr eaLnBrk="1" hangingPunct="1">
              <a:lnSpc>
                <a:spcPct val="90000"/>
              </a:lnSpc>
              <a:buFontTx/>
              <a:buChar char="•"/>
            </a:pPr>
            <a:r>
              <a:rPr lang="ru-RU" sz="800" dirty="0">
                <a:latin typeface="Arial" pitchFamily="34" charset="0"/>
              </a:rPr>
              <a:t>  Заход ветра, вызвавший быстрое и неожиданное смещение яхт к одному из концов линии</a:t>
            </a:r>
          </a:p>
          <a:p>
            <a:pPr eaLnBrk="1" hangingPunct="1">
              <a:lnSpc>
                <a:spcPct val="90000"/>
              </a:lnSpc>
              <a:buFontTx/>
              <a:buChar char="•"/>
            </a:pPr>
            <a:r>
              <a:rPr lang="ru-RU" sz="800" dirty="0">
                <a:latin typeface="Arial" pitchFamily="34" charset="0"/>
              </a:rPr>
              <a:t>  Течение, выталкивающее яхты на сторону дистанции</a:t>
            </a:r>
          </a:p>
          <a:p>
            <a:pPr eaLnBrk="1" hangingPunct="1">
              <a:lnSpc>
                <a:spcPct val="90000"/>
              </a:lnSpc>
              <a:buFontTx/>
              <a:buChar char="•"/>
            </a:pPr>
            <a:r>
              <a:rPr lang="ru-RU" sz="800" dirty="0">
                <a:latin typeface="Arial" pitchFamily="34" charset="0"/>
              </a:rPr>
              <a:t>  Короткая стартовая линия, на которой яхтам трудно найти место. Это создает скопление в середине линии.</a:t>
            </a:r>
          </a:p>
          <a:p>
            <a:pPr eaLnBrk="1" hangingPunct="1">
              <a:lnSpc>
                <a:spcPct val="90000"/>
              </a:lnSpc>
              <a:buFontTx/>
              <a:buChar char="•"/>
            </a:pPr>
            <a:r>
              <a:rPr lang="ru-RU" sz="800" dirty="0">
                <a:latin typeface="Arial" pitchFamily="34" charset="0"/>
              </a:rPr>
              <a:t>  Плохо обозначенная стартовая линия. Если мачты недостаточно высокие, флаги на мачтах недостаточно большие, то яхтсменам трудно понять, где же находится стартовая линия!</a:t>
            </a:r>
          </a:p>
          <a:p>
            <a:pPr eaLnBrk="1" hangingPunct="1">
              <a:lnSpc>
                <a:spcPct val="90000"/>
              </a:lnSpc>
            </a:pPr>
            <a:endParaRPr lang="pl-PL" sz="800" dirty="0">
              <a:latin typeface="Arial" pitchFamily="34" charset="0"/>
            </a:endParaRPr>
          </a:p>
          <a:p>
            <a:pPr eaLnBrk="1" hangingPunct="1">
              <a:lnSpc>
                <a:spcPct val="90000"/>
              </a:lnSpc>
            </a:pPr>
            <a:r>
              <a:rPr lang="ru-RU" sz="800" dirty="0">
                <a:latin typeface="Arial" pitchFamily="34" charset="0"/>
              </a:rPr>
              <a:t>При любых проблемах со стартовой линией (длина, угол к ветру и т.п.) надо использовать «АР» вместо общего отзыва, даже в последние секунды перед стартом.</a:t>
            </a:r>
          </a:p>
          <a:p>
            <a:pPr eaLnBrk="1" hangingPunct="1">
              <a:lnSpc>
                <a:spcPct val="90000"/>
              </a:lnSpc>
            </a:pPr>
            <a:endParaRPr lang="pl-PL" sz="800" dirty="0">
              <a:latin typeface="Arial" pitchFamily="34" charset="0"/>
            </a:endParaRPr>
          </a:p>
          <a:p>
            <a:pPr eaLnBrk="1" hangingPunct="1">
              <a:lnSpc>
                <a:spcPct val="90000"/>
              </a:lnSpc>
            </a:pPr>
            <a:r>
              <a:rPr lang="ru-RU" sz="800" dirty="0">
                <a:latin typeface="Arial" pitchFamily="34" charset="0"/>
              </a:rPr>
              <a:t>Если ошибка гоночного комитета (например, в отсчете времени) обнаружилась после стартового сигнала, то гонка должна быть прекращена (используя флаг «</a:t>
            </a:r>
            <a:r>
              <a:rPr lang="en-US" sz="800" dirty="0">
                <a:latin typeface="Arial" pitchFamily="34" charset="0"/>
              </a:rPr>
              <a:t>N</a:t>
            </a:r>
            <a:r>
              <a:rPr lang="ru-RU" sz="800" dirty="0">
                <a:latin typeface="Arial" pitchFamily="34" charset="0"/>
              </a:rPr>
              <a:t>»), и общий отзыв не используется.</a:t>
            </a:r>
          </a:p>
          <a:p>
            <a:pPr eaLnBrk="1" hangingPunct="1">
              <a:lnSpc>
                <a:spcPct val="90000"/>
              </a:lnSpc>
            </a:pPr>
            <a:endParaRPr lang="pl-PL" sz="800" b="1" dirty="0">
              <a:latin typeface="Arial" pitchFamily="34" charset="0"/>
            </a:endParaRPr>
          </a:p>
          <a:p>
            <a:pPr eaLnBrk="1" hangingPunct="1">
              <a:lnSpc>
                <a:spcPct val="90000"/>
              </a:lnSpc>
            </a:pPr>
            <a:r>
              <a:rPr lang="ru-RU" sz="800" b="1" dirty="0">
                <a:latin typeface="Arial" pitchFamily="34" charset="0"/>
              </a:rPr>
              <a:t>«Процентная игра»</a:t>
            </a:r>
            <a:endParaRPr lang="en-GB" sz="800" dirty="0">
              <a:latin typeface="Arial" pitchFamily="34" charset="0"/>
            </a:endParaRPr>
          </a:p>
          <a:p>
            <a:pPr eaLnBrk="1" hangingPunct="1">
              <a:lnSpc>
                <a:spcPct val="90000"/>
              </a:lnSpc>
            </a:pPr>
            <a:r>
              <a:rPr lang="ru-RU" sz="800" dirty="0">
                <a:latin typeface="Arial" pitchFamily="34" charset="0"/>
              </a:rPr>
              <a:t>При обсуждении применения сигнала индивидуального отзыва – флага «Х» было признано, что бывают случаи, когда не все </a:t>
            </a:r>
            <a:r>
              <a:rPr lang="ru-RU" sz="800" dirty="0" err="1">
                <a:latin typeface="Arial" pitchFamily="34" charset="0"/>
              </a:rPr>
              <a:t>фальстартовавшие</a:t>
            </a:r>
            <a:r>
              <a:rPr lang="ru-RU" sz="800" dirty="0">
                <a:latin typeface="Arial" pitchFamily="34" charset="0"/>
              </a:rPr>
              <a:t> яхты установлены из-за того, что их номера закрыты другими яхтами </a:t>
            </a:r>
            <a:r>
              <a:rPr lang="en-US" sz="800" dirty="0">
                <a:latin typeface="Arial" pitchFamily="34" charset="0"/>
              </a:rPr>
              <a:t>OCS</a:t>
            </a:r>
            <a:r>
              <a:rPr lang="ru-RU" sz="800" dirty="0">
                <a:latin typeface="Arial" pitchFamily="34" charset="0"/>
              </a:rPr>
              <a:t>, а главный судья дает команду показать флаг «Х». </a:t>
            </a:r>
          </a:p>
          <a:p>
            <a:pPr eaLnBrk="1" hangingPunct="1">
              <a:lnSpc>
                <a:spcPct val="90000"/>
              </a:lnSpc>
            </a:pPr>
            <a:r>
              <a:rPr lang="ru-RU" sz="800" dirty="0">
                <a:latin typeface="Arial" pitchFamily="34" charset="0"/>
              </a:rPr>
              <a:t>Главному судье сложно определить точку перехода от индивидуального отзыва (флаг «Х») к общему отзыву (флаг 1-ый заменяющий). Это «процентная игра»! Какой процент яхт </a:t>
            </a:r>
            <a:r>
              <a:rPr lang="en-US" sz="800" dirty="0">
                <a:latin typeface="Arial" pitchFamily="34" charset="0"/>
              </a:rPr>
              <a:t>OCS</a:t>
            </a:r>
            <a:r>
              <a:rPr lang="ru-RU" sz="800" dirty="0">
                <a:latin typeface="Arial" pitchFamily="34" charset="0"/>
              </a:rPr>
              <a:t> должен быть не идентифицирован, чтобы принять решение в пользу общего отзыва? </a:t>
            </a:r>
          </a:p>
          <a:p>
            <a:pPr eaLnBrk="1" hangingPunct="1">
              <a:lnSpc>
                <a:spcPct val="90000"/>
              </a:lnSpc>
            </a:pPr>
            <a:r>
              <a:rPr lang="ru-RU" sz="800" dirty="0">
                <a:latin typeface="Arial" pitchFamily="34" charset="0"/>
              </a:rPr>
              <a:t>Другой фактор, который надо учитывать – хотя несколько яхт и </a:t>
            </a:r>
            <a:r>
              <a:rPr lang="ru-RU" sz="800" dirty="0" err="1">
                <a:latin typeface="Arial" pitchFamily="34" charset="0"/>
              </a:rPr>
              <a:t>фальстартовали</a:t>
            </a:r>
            <a:r>
              <a:rPr lang="ru-RU" sz="800" dirty="0">
                <a:latin typeface="Arial" pitchFamily="34" charset="0"/>
              </a:rPr>
              <a:t>, но подавляющее большинство флота взяло совершенно нормальный старт.  Сигнал общего отзыва для таких яхт - это наказание.</a:t>
            </a:r>
          </a:p>
          <a:p>
            <a:pPr eaLnBrk="1" hangingPunct="1">
              <a:lnSpc>
                <a:spcPct val="90000"/>
              </a:lnSpc>
            </a:pPr>
            <a:r>
              <a:rPr lang="ru-RU" sz="800" dirty="0">
                <a:latin typeface="Arial" pitchFamily="34" charset="0"/>
              </a:rPr>
              <a:t>Очень непросто дать готовое решение этой проблемы, кроме как сказать, что если главный судья решил, что старт «справедливый», то следует позволить гонке продолжаться и при необходимости показать флаг «Х». Несправедливый старт – если яхта (или яхты) получают преимущество перед другими участниками, пересекая линию до стартового сигнала, и не могут быть легко установлены. В таких условиях у главного судьи, вероятно, не будет другого выбора, как дать сигнал общего отзыва.</a:t>
            </a:r>
          </a:p>
          <a:p>
            <a:pPr eaLnBrk="1" hangingPunct="1">
              <a:lnSpc>
                <a:spcPct val="90000"/>
              </a:lnSpc>
            </a:pPr>
            <a:endParaRPr lang="pl-PL" sz="800" b="1" dirty="0">
              <a:latin typeface="Arial" pitchFamily="34" charset="0"/>
            </a:endParaRPr>
          </a:p>
          <a:p>
            <a:pPr eaLnBrk="1" hangingPunct="1">
              <a:lnSpc>
                <a:spcPct val="90000"/>
              </a:lnSpc>
            </a:pPr>
            <a:r>
              <a:rPr lang="ru-RU" sz="800" b="1" dirty="0">
                <a:latin typeface="Arial" pitchFamily="34" charset="0"/>
              </a:rPr>
              <a:t>Общий отзыв при наказывающих флагах</a:t>
            </a:r>
          </a:p>
          <a:p>
            <a:pPr eaLnBrk="1" hangingPunct="1">
              <a:lnSpc>
                <a:spcPct val="90000"/>
              </a:lnSpc>
            </a:pPr>
            <a:r>
              <a:rPr lang="ru-RU" sz="800" dirty="0">
                <a:latin typeface="Arial" pitchFamily="34" charset="0"/>
              </a:rPr>
              <a:t>За исключением наказания по черному флагу, все яхты могут стартовать в гонке после общего отзыва. Некоторые могут получить наказание 20%, если использовался флаг «</a:t>
            </a:r>
            <a:r>
              <a:rPr lang="en-US" sz="800" dirty="0">
                <a:latin typeface="Arial" pitchFamily="34" charset="0"/>
              </a:rPr>
              <a:t>Z</a:t>
            </a:r>
            <a:r>
              <a:rPr lang="ru-RU" sz="800" dirty="0">
                <a:latin typeface="Arial" pitchFamily="34" charset="0"/>
              </a:rPr>
              <a:t>».</a:t>
            </a:r>
          </a:p>
          <a:p>
            <a:pPr eaLnBrk="1" hangingPunct="1">
              <a:lnSpc>
                <a:spcPct val="90000"/>
              </a:lnSpc>
            </a:pPr>
            <a:r>
              <a:rPr lang="en-US" sz="800" dirty="0">
                <a:latin typeface="Arial" pitchFamily="34" charset="0"/>
              </a:rPr>
              <a:t>BFD </a:t>
            </a:r>
            <a:r>
              <a:rPr lang="ru-RU" sz="800" dirty="0">
                <a:latin typeface="Arial" pitchFamily="34" charset="0"/>
              </a:rPr>
              <a:t>может оказать разрушительный эффект на общий результат яхты в соревновании. Главному судье следует быть очень осторожным, давая старт, при котором велика вероятность большого количества яхт выше линии и последующего общего отзыва. Составление окончательного списка яхт </a:t>
            </a:r>
            <a:r>
              <a:rPr lang="en-US" sz="800" dirty="0">
                <a:latin typeface="Arial" pitchFamily="34" charset="0"/>
              </a:rPr>
              <a:t>BFD</a:t>
            </a:r>
            <a:r>
              <a:rPr lang="ru-RU" sz="800" dirty="0">
                <a:latin typeface="Arial" pitchFamily="34" charset="0"/>
              </a:rPr>
              <a:t> и вывешивания его на судне ГК потребует некоторого времени. Все это должно быть сделано до начала следующей стартовой процедуры.</a:t>
            </a:r>
          </a:p>
          <a:p>
            <a:pPr eaLnBrk="1" hangingPunct="1">
              <a:lnSpc>
                <a:spcPct val="90000"/>
              </a:lnSpc>
            </a:pPr>
            <a:r>
              <a:rPr lang="ru-RU" sz="800" dirty="0">
                <a:latin typeface="Arial" pitchFamily="34" charset="0"/>
              </a:rPr>
              <a:t>Хороший главный судья в таких условиях предпочтет в последний момент дать сигнал откладывания, таким образом избегая старта и всех описанных выше последствий.</a:t>
            </a:r>
          </a:p>
          <a:p>
            <a:pPr eaLnBrk="1" hangingPunct="1">
              <a:lnSpc>
                <a:spcPct val="90000"/>
              </a:lnSpc>
            </a:pPr>
            <a:endParaRPr lang="pl-PL" sz="800" b="1" dirty="0">
              <a:latin typeface="Arial" pitchFamily="34" charset="0"/>
            </a:endParaRPr>
          </a:p>
          <a:p>
            <a:pPr eaLnBrk="1" hangingPunct="1">
              <a:lnSpc>
                <a:spcPct val="90000"/>
              </a:lnSpc>
            </a:pPr>
            <a:r>
              <a:rPr lang="ru-RU" sz="800" b="1" dirty="0">
                <a:latin typeface="Arial" pitchFamily="34" charset="0"/>
              </a:rPr>
              <a:t>Действия после общего отзыва</a:t>
            </a:r>
            <a:endParaRPr lang="en-GB" sz="800" dirty="0">
              <a:latin typeface="Arial" pitchFamily="34" charset="0"/>
            </a:endParaRPr>
          </a:p>
          <a:p>
            <a:pPr eaLnBrk="1" hangingPunct="1">
              <a:lnSpc>
                <a:spcPct val="90000"/>
              </a:lnSpc>
            </a:pPr>
            <a:r>
              <a:rPr lang="ru-RU" sz="800" dirty="0">
                <a:latin typeface="Arial" pitchFamily="34" charset="0"/>
              </a:rPr>
              <a:t>Флаг 1-ый заменяющий остается поднятым, пока не останется 1 минута до следующего сигнала. Это может быть сигнал «Предупреждение» для повторного старта гонки, или он может быть заменен одним из сигналов откладывания.</a:t>
            </a:r>
          </a:p>
          <a:p>
            <a:pPr eaLnBrk="1" hangingPunct="1">
              <a:lnSpc>
                <a:spcPct val="90000"/>
              </a:lnSpc>
            </a:pPr>
            <a:r>
              <a:rPr lang="ru-RU" sz="800" dirty="0">
                <a:latin typeface="Arial" pitchFamily="34" charset="0"/>
              </a:rPr>
              <a:t>Если нет изменений дистанции или других причин для задержки, главному судье следует приготовиться к сигналу «Предупреждение», как только флот вернется в стартовую зону. Для ускорения этого многие главные судьи отправляют быстроходный катер пройти перед яхтами, показывая флаг 1-ый заменяющий, чтобы весь флот как можно скорее вернулся в зону старта.</a:t>
            </a:r>
          </a:p>
          <a:p>
            <a:pPr eaLnBrk="1" hangingPunct="1">
              <a:lnSpc>
                <a:spcPct val="90000"/>
              </a:lnSpc>
            </a:pPr>
            <a:endParaRPr lang="pl-PL" sz="800" b="1" dirty="0">
              <a:latin typeface="Arial" pitchFamily="34" charset="0"/>
            </a:endParaRPr>
          </a:p>
          <a:p>
            <a:pPr eaLnBrk="1" hangingPunct="1">
              <a:lnSpc>
                <a:spcPct val="90000"/>
              </a:lnSpc>
            </a:pPr>
            <a:r>
              <a:rPr lang="ru-RU" sz="800" b="1" dirty="0">
                <a:latin typeface="Arial" pitchFamily="34" charset="0"/>
              </a:rPr>
              <a:t>Новый старт</a:t>
            </a:r>
            <a:endParaRPr lang="en-GB" sz="800" dirty="0">
              <a:latin typeface="Arial" pitchFamily="34" charset="0"/>
            </a:endParaRPr>
          </a:p>
          <a:p>
            <a:pPr eaLnBrk="1" hangingPunct="1">
              <a:lnSpc>
                <a:spcPct val="90000"/>
              </a:lnSpc>
            </a:pPr>
            <a:r>
              <a:rPr lang="ru-RU" sz="800" dirty="0">
                <a:latin typeface="Arial" pitchFamily="34" charset="0"/>
              </a:rPr>
              <a:t>Когда гоночный комитет готов, и большинство яхт флота вернулись в зону старта, флаг 1-ый заменяющий можно опустить с одним звуковым сигналом. Ровно через одну минуту после этого подается новый сигнал «Предупреждение», начинающий новую стартовую процедуру.</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35171" name="Rectangle 7"/>
          <p:cNvSpPr>
            <a:spLocks noGrp="1" noChangeArrowheads="1"/>
          </p:cNvSpPr>
          <p:nvPr>
            <p:ph type="sldNum" sz="quarter" idx="5"/>
          </p:nvPr>
        </p:nvSpPr>
        <p:spPr/>
        <p:txBody>
          <a:bodyPr/>
          <a:lstStyle/>
          <a:p>
            <a:pPr>
              <a:defRPr/>
            </a:pPr>
            <a:fld id="{F0AE1F8A-0D1C-40DA-A6E6-1F9DF1128C15}" type="slidenum">
              <a:rPr lang="en-GB" smtClean="0">
                <a:latin typeface="Arial" pitchFamily="34" charset="0"/>
              </a:rPr>
              <a:pPr>
                <a:defRPr/>
              </a:pPr>
              <a:t>74</a:t>
            </a:fld>
            <a:endParaRPr lang="en-GB" smtClean="0">
              <a:latin typeface="Arial" pitchFamily="34" charset="0"/>
            </a:endParaRPr>
          </a:p>
        </p:txBody>
      </p:sp>
      <p:sp>
        <p:nvSpPr>
          <p:cNvPr id="135172" name="Rectangle 2"/>
          <p:cNvSpPr>
            <a:spLocks noGrp="1" noRot="1" noChangeAspect="1" noChangeArrowheads="1" noTextEdit="1"/>
          </p:cNvSpPr>
          <p:nvPr>
            <p:ph type="sldImg"/>
          </p:nvPr>
        </p:nvSpPr>
        <p:spPr>
          <a:xfrm>
            <a:off x="2092325" y="114300"/>
            <a:ext cx="2643188" cy="1981200"/>
          </a:xfrm>
          <a:ln/>
        </p:spPr>
      </p:sp>
      <p:sp>
        <p:nvSpPr>
          <p:cNvPr id="135173" name="Rectangle 3"/>
          <p:cNvSpPr>
            <a:spLocks noGrp="1" noChangeAspect="1" noChangeArrowheads="1"/>
          </p:cNvSpPr>
          <p:nvPr>
            <p:ph type="body" idx="1"/>
          </p:nvPr>
        </p:nvSpPr>
        <p:spPr>
          <a:noFill/>
          <a:ln/>
        </p:spPr>
        <p:txBody>
          <a:bodyPr/>
          <a:lstStyle/>
          <a:p>
            <a:pPr eaLnBrk="1" hangingPunct="1">
              <a:lnSpc>
                <a:spcPct val="90000"/>
              </a:lnSpc>
            </a:pPr>
            <a:r>
              <a:rPr lang="ru-RU" sz="900" b="1" dirty="0">
                <a:latin typeface="Arial" pitchFamily="34" charset="0"/>
                <a:cs typeface="Arial" pitchFamily="34" charset="0"/>
              </a:rPr>
              <a:t>Прекращение</a:t>
            </a:r>
            <a:r>
              <a:rPr lang="en-GB" sz="900" b="1" dirty="0">
                <a:latin typeface="Arial" pitchFamily="34" charset="0"/>
                <a:cs typeface="Arial" pitchFamily="34" charset="0"/>
              </a:rPr>
              <a:t> </a:t>
            </a:r>
            <a:r>
              <a:rPr lang="ru-RU" sz="900" b="1" dirty="0">
                <a:latin typeface="Arial" pitchFamily="34" charset="0"/>
                <a:cs typeface="Arial" pitchFamily="34" charset="0"/>
              </a:rPr>
              <a:t>гонки </a:t>
            </a:r>
            <a:r>
              <a:rPr lang="en-GB" sz="900" b="1" dirty="0">
                <a:latin typeface="Arial" pitchFamily="34" charset="0"/>
                <a:cs typeface="Arial" pitchFamily="34" charset="0"/>
              </a:rPr>
              <a:t>– </a:t>
            </a:r>
            <a:r>
              <a:rPr lang="ru-RU" sz="900" b="1" dirty="0">
                <a:latin typeface="Arial" pitchFamily="34" charset="0"/>
                <a:cs typeface="Arial" pitchFamily="34" charset="0"/>
              </a:rPr>
              <a:t>Флаг</a:t>
            </a:r>
            <a:r>
              <a:rPr lang="en-GB" sz="900" b="1" dirty="0">
                <a:latin typeface="Arial" pitchFamily="34" charset="0"/>
                <a:cs typeface="Arial" pitchFamily="34" charset="0"/>
              </a:rPr>
              <a:t> </a:t>
            </a:r>
            <a:r>
              <a:rPr lang="ru-RU" sz="900" b="1" dirty="0">
                <a:latin typeface="Arial" pitchFamily="34" charset="0"/>
                <a:cs typeface="Arial" pitchFamily="34" charset="0"/>
              </a:rPr>
              <a:t>«</a:t>
            </a:r>
            <a:r>
              <a:rPr lang="en-GB" sz="900" b="1" dirty="0">
                <a:latin typeface="Arial" pitchFamily="34" charset="0"/>
                <a:cs typeface="Arial" pitchFamily="34" charset="0"/>
              </a:rPr>
              <a:t>N</a:t>
            </a:r>
            <a:r>
              <a:rPr lang="ru-RU" sz="900" b="1" dirty="0">
                <a:latin typeface="Arial" pitchFamily="34" charset="0"/>
                <a:cs typeface="Arial" pitchFamily="34" charset="0"/>
              </a:rPr>
              <a:t>»</a:t>
            </a:r>
            <a:endParaRPr lang="en-GB" sz="900" dirty="0">
              <a:latin typeface="Arial" pitchFamily="34" charset="0"/>
              <a:cs typeface="Arial" pitchFamily="34" charset="0"/>
            </a:endParaRPr>
          </a:p>
          <a:p>
            <a:pPr eaLnBrk="1" hangingPunct="1">
              <a:lnSpc>
                <a:spcPct val="90000"/>
              </a:lnSpc>
            </a:pPr>
            <a:r>
              <a:rPr lang="ru-RU" sz="900" dirty="0">
                <a:latin typeface="Arial" pitchFamily="34" charset="0"/>
                <a:cs typeface="Arial" pitchFamily="34" charset="0"/>
              </a:rPr>
              <a:t>Флаг «</a:t>
            </a:r>
            <a:r>
              <a:rPr lang="en-GB" sz="900" dirty="0">
                <a:latin typeface="Arial" pitchFamily="34" charset="0"/>
                <a:cs typeface="Arial" pitchFamily="34" charset="0"/>
              </a:rPr>
              <a:t>N</a:t>
            </a:r>
            <a:r>
              <a:rPr lang="ru-RU" sz="900" dirty="0">
                <a:latin typeface="Arial" pitchFamily="34" charset="0"/>
                <a:cs typeface="Arial" pitchFamily="34" charset="0"/>
              </a:rPr>
              <a:t>» без дополнительных флагов может применяться только после старта. Это значит, что гонка прекращена, и новый старт будет дан, как только появится практическая возможность. </a:t>
            </a:r>
          </a:p>
          <a:p>
            <a:pPr eaLnBrk="1" hangingPunct="1">
              <a:lnSpc>
                <a:spcPct val="90000"/>
              </a:lnSpc>
            </a:pPr>
            <a:endParaRPr lang="en-GB" sz="900" dirty="0">
              <a:latin typeface="Arial" pitchFamily="34" charset="0"/>
              <a:cs typeface="Arial" pitchFamily="34" charset="0"/>
            </a:endParaRPr>
          </a:p>
          <a:p>
            <a:pPr eaLnBrk="1" hangingPunct="1">
              <a:lnSpc>
                <a:spcPct val="90000"/>
              </a:lnSpc>
            </a:pPr>
            <a:r>
              <a:rPr lang="ru-RU" sz="900" b="1" dirty="0">
                <a:latin typeface="Arial" pitchFamily="34" charset="0"/>
                <a:cs typeface="Arial" pitchFamily="34" charset="0"/>
              </a:rPr>
              <a:t>Прекращение гонки – Флаг </a:t>
            </a:r>
            <a:r>
              <a:rPr lang="en-GB" sz="900" b="1" dirty="0">
                <a:latin typeface="Arial" pitchFamily="34" charset="0"/>
                <a:cs typeface="Arial" pitchFamily="34" charset="0"/>
              </a:rPr>
              <a:t> </a:t>
            </a:r>
            <a:r>
              <a:rPr lang="ru-RU" sz="900" b="1" dirty="0">
                <a:latin typeface="Arial" pitchFamily="34" charset="0"/>
                <a:cs typeface="Arial" pitchFamily="34" charset="0"/>
              </a:rPr>
              <a:t>«</a:t>
            </a:r>
            <a:r>
              <a:rPr lang="en-GB" sz="900" b="1" dirty="0">
                <a:latin typeface="Arial" pitchFamily="34" charset="0"/>
                <a:cs typeface="Arial" pitchFamily="34" charset="0"/>
              </a:rPr>
              <a:t>N </a:t>
            </a:r>
            <a:r>
              <a:rPr lang="ru-RU" sz="900" b="1" dirty="0">
                <a:latin typeface="Arial" pitchFamily="34" charset="0"/>
                <a:cs typeface="Arial" pitchFamily="34" charset="0"/>
              </a:rPr>
              <a:t>над</a:t>
            </a:r>
            <a:r>
              <a:rPr lang="en-GB" sz="900" b="1" dirty="0">
                <a:latin typeface="Arial" pitchFamily="34" charset="0"/>
                <a:cs typeface="Arial" pitchFamily="34" charset="0"/>
              </a:rPr>
              <a:t> H</a:t>
            </a:r>
            <a:r>
              <a:rPr lang="ru-RU" sz="900" b="1" dirty="0">
                <a:latin typeface="Arial" pitchFamily="34" charset="0"/>
                <a:cs typeface="Arial" pitchFamily="34" charset="0"/>
              </a:rPr>
              <a:t>»</a:t>
            </a:r>
            <a:r>
              <a:rPr lang="en-GB" sz="900" b="1" dirty="0">
                <a:latin typeface="Arial" pitchFamily="34" charset="0"/>
                <a:cs typeface="Arial" pitchFamily="34" charset="0"/>
              </a:rPr>
              <a:t> </a:t>
            </a:r>
            <a:r>
              <a:rPr lang="ru-RU" sz="900" b="1" dirty="0">
                <a:latin typeface="Arial" pitchFamily="34" charset="0"/>
                <a:cs typeface="Arial" pitchFamily="34" charset="0"/>
              </a:rPr>
              <a:t>и</a:t>
            </a:r>
            <a:r>
              <a:rPr lang="en-GB" sz="900" b="1" dirty="0">
                <a:latin typeface="Arial" pitchFamily="34" charset="0"/>
                <a:cs typeface="Arial" pitchFamily="34" charset="0"/>
              </a:rPr>
              <a:t> </a:t>
            </a:r>
            <a:r>
              <a:rPr lang="ru-RU" sz="900" b="1" dirty="0">
                <a:latin typeface="Arial" pitchFamily="34" charset="0"/>
                <a:cs typeface="Arial" pitchFamily="34" charset="0"/>
              </a:rPr>
              <a:t>«</a:t>
            </a:r>
            <a:r>
              <a:rPr lang="en-GB" sz="900" b="1" dirty="0">
                <a:latin typeface="Arial" pitchFamily="34" charset="0"/>
                <a:cs typeface="Arial" pitchFamily="34" charset="0"/>
              </a:rPr>
              <a:t>N </a:t>
            </a:r>
            <a:r>
              <a:rPr lang="ru-RU" sz="900" b="1" dirty="0">
                <a:latin typeface="Arial" pitchFamily="34" charset="0"/>
                <a:cs typeface="Arial" pitchFamily="34" charset="0"/>
              </a:rPr>
              <a:t>над</a:t>
            </a:r>
            <a:r>
              <a:rPr lang="en-GB" sz="900" b="1" dirty="0">
                <a:latin typeface="Arial" pitchFamily="34" charset="0"/>
                <a:cs typeface="Arial" pitchFamily="34" charset="0"/>
              </a:rPr>
              <a:t> A</a:t>
            </a:r>
            <a:r>
              <a:rPr lang="ru-RU" sz="900" b="1" dirty="0">
                <a:latin typeface="Arial" pitchFamily="34" charset="0"/>
                <a:cs typeface="Arial" pitchFamily="34" charset="0"/>
              </a:rPr>
              <a:t>»</a:t>
            </a:r>
            <a:endParaRPr lang="en-GB" sz="900" b="1" dirty="0">
              <a:latin typeface="Arial" pitchFamily="34" charset="0"/>
              <a:cs typeface="Arial" pitchFamily="34" charset="0"/>
            </a:endParaRPr>
          </a:p>
          <a:p>
            <a:pPr eaLnBrk="1" hangingPunct="1">
              <a:lnSpc>
                <a:spcPct val="90000"/>
              </a:lnSpc>
            </a:pPr>
            <a:r>
              <a:rPr lang="ru-RU" sz="900" dirty="0">
                <a:latin typeface="Arial" pitchFamily="34" charset="0"/>
                <a:cs typeface="Arial" pitchFamily="34" charset="0"/>
              </a:rPr>
              <a:t>Эти сигналы могут применяться в любое время, и до старта и после старта. Будьте осторожны, применяя их, потому что когда они используются самостоятельно, то действуют для всех классов. Может возникнуть необходимость определить область их действия, используя флаг класса.   </a:t>
            </a:r>
          </a:p>
          <a:p>
            <a:pPr eaLnBrk="1" hangingPunct="1">
              <a:lnSpc>
                <a:spcPct val="90000"/>
              </a:lnSpc>
            </a:pPr>
            <a:r>
              <a:rPr lang="ru-RU" sz="900" dirty="0">
                <a:latin typeface="Arial" pitchFamily="34" charset="0"/>
                <a:cs typeface="Arial" pitchFamily="34" charset="0"/>
              </a:rPr>
              <a:t>Эти сигналы похожи на два сигнала откладывания гонки, которые так же используются с флагами </a:t>
            </a:r>
            <a:r>
              <a:rPr lang="en-GB" sz="900" dirty="0">
                <a:latin typeface="Arial" pitchFamily="34" charset="0"/>
                <a:cs typeface="Arial" pitchFamily="34" charset="0"/>
              </a:rPr>
              <a:t> </a:t>
            </a:r>
            <a:r>
              <a:rPr lang="ru-RU" sz="900" dirty="0">
                <a:latin typeface="Arial" pitchFamily="34" charset="0"/>
                <a:cs typeface="Arial" pitchFamily="34" charset="0"/>
              </a:rPr>
              <a:t>«</a:t>
            </a:r>
            <a:r>
              <a:rPr lang="en-GB" sz="900" dirty="0">
                <a:latin typeface="Arial" pitchFamily="34" charset="0"/>
                <a:cs typeface="Arial" pitchFamily="34" charset="0"/>
              </a:rPr>
              <a:t>H</a:t>
            </a:r>
            <a:r>
              <a:rPr lang="ru-RU" sz="900" dirty="0">
                <a:latin typeface="Arial" pitchFamily="34" charset="0"/>
                <a:cs typeface="Arial" pitchFamily="34" charset="0"/>
              </a:rPr>
              <a:t>»</a:t>
            </a:r>
            <a:r>
              <a:rPr lang="en-GB" sz="900" dirty="0">
                <a:latin typeface="Arial" pitchFamily="34" charset="0"/>
                <a:cs typeface="Arial" pitchFamily="34" charset="0"/>
              </a:rPr>
              <a:t> </a:t>
            </a:r>
            <a:r>
              <a:rPr lang="ru-RU" sz="900" dirty="0">
                <a:latin typeface="Arial" pitchFamily="34" charset="0"/>
                <a:cs typeface="Arial" pitchFamily="34" charset="0"/>
              </a:rPr>
              <a:t>и</a:t>
            </a:r>
            <a:r>
              <a:rPr lang="en-GB" sz="900" dirty="0">
                <a:latin typeface="Arial" pitchFamily="34" charset="0"/>
                <a:cs typeface="Arial" pitchFamily="34" charset="0"/>
              </a:rPr>
              <a:t> </a:t>
            </a:r>
            <a:r>
              <a:rPr lang="ru-RU" sz="900" dirty="0">
                <a:latin typeface="Arial" pitchFamily="34" charset="0"/>
                <a:cs typeface="Arial" pitchFamily="34" charset="0"/>
              </a:rPr>
              <a:t>«</a:t>
            </a:r>
            <a:r>
              <a:rPr lang="en-GB" sz="900" dirty="0">
                <a:latin typeface="Arial" pitchFamily="34" charset="0"/>
                <a:cs typeface="Arial" pitchFamily="34" charset="0"/>
              </a:rPr>
              <a:t>A</a:t>
            </a:r>
            <a:r>
              <a:rPr lang="ru-RU" sz="900" dirty="0">
                <a:latin typeface="Arial" pitchFamily="34" charset="0"/>
                <a:cs typeface="Arial" pitchFamily="34" charset="0"/>
              </a:rPr>
              <a:t>»</a:t>
            </a:r>
            <a:r>
              <a:rPr lang="en-GB" sz="900" dirty="0">
                <a:latin typeface="Arial" pitchFamily="34" charset="0"/>
                <a:cs typeface="Arial" pitchFamily="34" charset="0"/>
              </a:rPr>
              <a:t>.</a:t>
            </a:r>
          </a:p>
          <a:p>
            <a:pPr eaLnBrk="1" hangingPunct="1">
              <a:lnSpc>
                <a:spcPct val="90000"/>
              </a:lnSpc>
            </a:pPr>
            <a:endParaRPr lang="en-GB" sz="900" dirty="0">
              <a:latin typeface="Arial" pitchFamily="34" charset="0"/>
              <a:cs typeface="Arial" pitchFamily="34" charset="0"/>
            </a:endParaRPr>
          </a:p>
          <a:p>
            <a:pPr eaLnBrk="1" hangingPunct="1">
              <a:lnSpc>
                <a:spcPct val="90000"/>
              </a:lnSpc>
            </a:pPr>
            <a:r>
              <a:rPr lang="ru-RU" sz="900" b="1" dirty="0">
                <a:latin typeface="Arial" pitchFamily="34" charset="0"/>
                <a:cs typeface="Arial" pitchFamily="34" charset="0"/>
              </a:rPr>
              <a:t>Последнее средство </a:t>
            </a:r>
          </a:p>
          <a:p>
            <a:pPr eaLnBrk="1" hangingPunct="1">
              <a:lnSpc>
                <a:spcPct val="90000"/>
              </a:lnSpc>
            </a:pPr>
            <a:r>
              <a:rPr lang="ru-RU" sz="900" dirty="0">
                <a:latin typeface="Arial" pitchFamily="34" charset="0"/>
                <a:cs typeface="Arial" pitchFamily="34" charset="0"/>
              </a:rPr>
              <a:t>При использовании флага «</a:t>
            </a:r>
            <a:r>
              <a:rPr lang="en-US" sz="900" dirty="0">
                <a:latin typeface="Arial" pitchFamily="34" charset="0"/>
                <a:cs typeface="Arial" pitchFamily="34" charset="0"/>
              </a:rPr>
              <a:t>N</a:t>
            </a:r>
            <a:r>
              <a:rPr lang="ru-RU" sz="900" dirty="0">
                <a:latin typeface="Arial" pitchFamily="34" charset="0"/>
                <a:cs typeface="Arial" pitchFamily="34" charset="0"/>
              </a:rPr>
              <a:t>» гонка останавливается. В этом случае старший судья на дистанции сталкивается с рядом проблем, так как вскоре после старта какая-нибудь яхта быстро устанавливает лидерство над своими соперниками, соответственно, кто-то быстро становится замыкающей яхтой флота. Когда гонка останавливается при помощи этого сигнала, лидеру гонки это не понравится, в то время как последняя яхта будет приветствовать такое решение. </a:t>
            </a:r>
            <a:endParaRPr lang="en-GB" sz="900" dirty="0">
              <a:latin typeface="Arial" pitchFamily="34" charset="0"/>
              <a:cs typeface="Arial" pitchFamily="34" charset="0"/>
            </a:endParaRPr>
          </a:p>
          <a:p>
            <a:pPr eaLnBrk="1" hangingPunct="1">
              <a:lnSpc>
                <a:spcPct val="90000"/>
              </a:lnSpc>
            </a:pPr>
            <a:r>
              <a:rPr lang="ru-RU" sz="900" dirty="0">
                <a:latin typeface="Arial" pitchFamily="34" charset="0"/>
                <a:cs typeface="Arial" pitchFamily="34" charset="0"/>
              </a:rPr>
              <a:t>Для главного судьи это - «ситуация без выигрыша». </a:t>
            </a:r>
          </a:p>
          <a:p>
            <a:pPr eaLnBrk="1" hangingPunct="1">
              <a:lnSpc>
                <a:spcPct val="90000"/>
              </a:lnSpc>
            </a:pPr>
            <a:r>
              <a:rPr lang="ru-RU" sz="900" dirty="0">
                <a:latin typeface="Arial" pitchFamily="34" charset="0"/>
                <a:cs typeface="Arial" pitchFamily="34" charset="0"/>
              </a:rPr>
              <a:t>Правило, которое позволяет старшему судье на дистанции прекратить гонку, требует чтобы он «рассмотрел последствия этого решения для всех яхт в гонке или в серии гонок» прежде чем он прекратит гонку, </a:t>
            </a:r>
            <a:r>
              <a:rPr lang="en-US" sz="900" dirty="0">
                <a:latin typeface="Arial" pitchFamily="34" charset="0"/>
                <a:cs typeface="Arial" pitchFamily="34" charset="0"/>
              </a:rPr>
              <a:t>[</a:t>
            </a:r>
            <a:r>
              <a:rPr lang="ru-RU" sz="900" dirty="0">
                <a:latin typeface="Arial" pitchFamily="34" charset="0"/>
                <a:cs typeface="Arial" pitchFamily="34" charset="0"/>
              </a:rPr>
              <a:t>если хотя бы одна из яхт уже финишировала</a:t>
            </a:r>
            <a:r>
              <a:rPr lang="en-US" sz="900" dirty="0">
                <a:latin typeface="Arial" pitchFamily="34" charset="0"/>
                <a:cs typeface="Arial" pitchFamily="34" charset="0"/>
              </a:rPr>
              <a:t>]</a:t>
            </a:r>
            <a:r>
              <a:rPr lang="ru-RU" sz="900" dirty="0">
                <a:latin typeface="Arial" pitchFamily="34" charset="0"/>
                <a:cs typeface="Arial" pitchFamily="34" charset="0"/>
              </a:rPr>
              <a:t>. Очень важно изучить правило, которое разрешает использование сигнала «Прекращение гонки». Это правило перечисляет пять причин для прекращения гонки:</a:t>
            </a:r>
          </a:p>
          <a:p>
            <a:pPr eaLnBrk="1" hangingPunct="1">
              <a:lnSpc>
                <a:spcPct val="90000"/>
              </a:lnSpc>
            </a:pPr>
            <a:endParaRPr lang="pl-PL" sz="900" dirty="0">
              <a:latin typeface="Arial" pitchFamily="34" charset="0"/>
              <a:cs typeface="Arial" pitchFamily="34" charset="0"/>
            </a:endParaRPr>
          </a:p>
          <a:p>
            <a:pPr eaLnBrk="1" hangingPunct="1">
              <a:lnSpc>
                <a:spcPct val="90000"/>
              </a:lnSpc>
            </a:pPr>
            <a:r>
              <a:rPr lang="ru-RU" sz="900" dirty="0">
                <a:latin typeface="Arial" pitchFamily="34" charset="0"/>
                <a:cs typeface="Arial" pitchFamily="34" charset="0"/>
              </a:rPr>
              <a:t>Каждый раз при использовании этого сигнала настоятельно рекомендуется следовать описанным ниже принципам, по крайней мере на крупных соревнованиях:</a:t>
            </a:r>
          </a:p>
          <a:p>
            <a:pPr eaLnBrk="1" hangingPunct="1">
              <a:lnSpc>
                <a:spcPct val="90000"/>
              </a:lnSpc>
            </a:pPr>
            <a:endParaRPr lang="pl-PL" sz="900" dirty="0">
              <a:latin typeface="Arial" pitchFamily="34" charset="0"/>
              <a:cs typeface="Arial" pitchFamily="34" charset="0"/>
            </a:endParaRPr>
          </a:p>
          <a:p>
            <a:pPr eaLnBrk="1" hangingPunct="1">
              <a:lnSpc>
                <a:spcPct val="90000"/>
              </a:lnSpc>
              <a:buFont typeface="Calibri" pitchFamily="34" charset="0"/>
              <a:buAutoNum type="arabicPeriod"/>
            </a:pPr>
            <a:r>
              <a:rPr lang="ru-RU" sz="900" dirty="0">
                <a:latin typeface="Arial" pitchFamily="34" charset="0"/>
                <a:cs typeface="Arial" pitchFamily="34" charset="0"/>
              </a:rPr>
              <a:t> На первой половине первого участка дистанции - Гонка прекращается если ветер значительно изменил свое направление (больше чем на </a:t>
            </a:r>
            <a:r>
              <a:rPr lang="en-GB" sz="900" dirty="0">
                <a:latin typeface="Arial" pitchFamily="34" charset="0"/>
                <a:cs typeface="Arial" pitchFamily="34" charset="0"/>
              </a:rPr>
              <a:t>25 </a:t>
            </a:r>
            <a:r>
              <a:rPr lang="ru-RU" sz="900" dirty="0">
                <a:latin typeface="Arial" pitchFamily="34" charset="0"/>
                <a:cs typeface="Arial" pitchFamily="34" charset="0"/>
              </a:rPr>
              <a:t>градусов</a:t>
            </a:r>
            <a:r>
              <a:rPr lang="en-GB" sz="900" dirty="0">
                <a:latin typeface="Arial" pitchFamily="34" charset="0"/>
                <a:cs typeface="Arial" pitchFamily="34" charset="0"/>
              </a:rPr>
              <a:t>)</a:t>
            </a:r>
            <a:r>
              <a:rPr lang="ru-RU" sz="900" dirty="0">
                <a:latin typeface="Arial" pitchFamily="34" charset="0"/>
                <a:cs typeface="Arial" pitchFamily="34" charset="0"/>
              </a:rPr>
              <a:t> или стих</a:t>
            </a:r>
            <a:r>
              <a:rPr lang="en-GB" sz="900" dirty="0">
                <a:latin typeface="Arial" pitchFamily="34" charset="0"/>
                <a:cs typeface="Arial" pitchFamily="34" charset="0"/>
              </a:rPr>
              <a:t>. </a:t>
            </a:r>
            <a:r>
              <a:rPr lang="ru-RU" sz="900" dirty="0">
                <a:latin typeface="Arial" pitchFamily="34" charset="0"/>
                <a:cs typeface="Arial" pitchFamily="34" charset="0"/>
              </a:rPr>
              <a:t> Если это произошло позже, не останавливайте гонку и измените дистанцию.</a:t>
            </a:r>
            <a:endParaRPr lang="pl-PL" sz="900" dirty="0">
              <a:latin typeface="Arial" pitchFamily="34" charset="0"/>
              <a:cs typeface="Arial" pitchFamily="34" charset="0"/>
            </a:endParaRPr>
          </a:p>
          <a:p>
            <a:pPr eaLnBrk="1" hangingPunct="1">
              <a:lnSpc>
                <a:spcPct val="90000"/>
              </a:lnSpc>
              <a:buFont typeface="Calibri" pitchFamily="34" charset="0"/>
              <a:buAutoNum type="arabicPeriod"/>
            </a:pPr>
            <a:r>
              <a:rPr lang="ru-RU" sz="900" dirty="0">
                <a:latin typeface="Arial" pitchFamily="34" charset="0"/>
                <a:cs typeface="Arial" pitchFamily="34" charset="0"/>
              </a:rPr>
              <a:t> Значительное уменьшение скорости ветра – Целесообразно прекратить гонку, если маловероятно, что лидирующая яхта достигнет знака 1 в течение контрольного времени для прохождения знака 1, или пройдет дистанцию в течение контрольного времени для всей дистанции, даже если появится новый ветер. </a:t>
            </a:r>
            <a:r>
              <a:rPr lang="en-GB" sz="900" dirty="0">
                <a:latin typeface="Arial" pitchFamily="34" charset="0"/>
                <a:cs typeface="Arial" pitchFamily="34" charset="0"/>
              </a:rPr>
              <a:t> </a:t>
            </a:r>
            <a:r>
              <a:rPr lang="ru-RU" sz="900" dirty="0">
                <a:latin typeface="Arial" pitchFamily="34" charset="0"/>
                <a:cs typeface="Arial" pitchFamily="34" charset="0"/>
              </a:rPr>
              <a:t>Необходимо учитывать возможность появления нового ветра. Чем больше времени проходит от начала гонки,  тем меньше вероятность ее прекращения. </a:t>
            </a:r>
            <a:endParaRPr lang="pl-PL" sz="900" dirty="0">
              <a:latin typeface="Arial" pitchFamily="34" charset="0"/>
              <a:cs typeface="Arial" pitchFamily="34" charset="0"/>
            </a:endParaRPr>
          </a:p>
          <a:p>
            <a:pPr eaLnBrk="1" hangingPunct="1">
              <a:lnSpc>
                <a:spcPct val="90000"/>
              </a:lnSpc>
              <a:buFont typeface="Calibri" pitchFamily="34" charset="0"/>
              <a:buAutoNum type="arabicPeriod"/>
            </a:pPr>
            <a:r>
              <a:rPr lang="ru-RU" sz="900" dirty="0">
                <a:latin typeface="Arial" pitchFamily="34" charset="0"/>
                <a:cs typeface="Arial" pitchFamily="34" charset="0"/>
              </a:rPr>
              <a:t> Увеличение скорости ветра; опасность для жизни – Когда возникает опасность для жизни, гонка должна быть прекращена немедленно.  Необходимо рассчитать количество катеров для спасательных действий (без учета катеров занятых в текущем спасении). При принятии решения необходимо также учитывать верхний предел скорости ветра, установленный правилами класса,  и предварительно согласованный с ассоциацией класса и с проводящей организацией. </a:t>
            </a:r>
          </a:p>
          <a:p>
            <a:pPr eaLnBrk="1" hangingPunct="1">
              <a:lnSpc>
                <a:spcPct val="90000"/>
              </a:lnSpc>
              <a:buFont typeface="Calibri" pitchFamily="34" charset="0"/>
              <a:buAutoNum type="arabicPeriod"/>
            </a:pPr>
            <a:r>
              <a:rPr lang="ru-RU" sz="900" dirty="0">
                <a:latin typeface="Arial" pitchFamily="34" charset="0"/>
                <a:cs typeface="Arial" pitchFamily="34" charset="0"/>
              </a:rPr>
              <a:t> Неожиданное происшествие, делающее гонку несправедливой </a:t>
            </a:r>
            <a:r>
              <a:rPr lang="en-GB" sz="900" dirty="0">
                <a:latin typeface="Arial" pitchFamily="34" charset="0"/>
                <a:cs typeface="Arial" pitchFamily="34" charset="0"/>
              </a:rPr>
              <a:t>–</a:t>
            </a:r>
            <a:r>
              <a:rPr lang="ru-RU" sz="900" dirty="0">
                <a:latin typeface="Arial" pitchFamily="34" charset="0"/>
                <a:cs typeface="Arial" pitchFamily="34" charset="0"/>
              </a:rPr>
              <a:t>  Это может случиться, когда возникает какое-то внешнее воздействие, неблагоприятно влияющее на справедливость гонки. Такие инциденты не должны происходить на хорошо охраняемой зоне гонок Олимпийских игр. Гоночный комитет должен сделать все, чтобы посторонние суда не мешали проведению гонок. </a:t>
            </a:r>
          </a:p>
          <a:p>
            <a:pPr eaLnBrk="1" hangingPunct="1">
              <a:lnSpc>
                <a:spcPct val="90000"/>
              </a:lnSpc>
              <a:buFont typeface="Calibri" pitchFamily="34" charset="0"/>
              <a:buAutoNum type="arabicPeriod"/>
            </a:pPr>
            <a:r>
              <a:rPr lang="ru-RU" sz="900" dirty="0">
                <a:latin typeface="Arial" pitchFamily="34" charset="0"/>
                <a:cs typeface="Arial" pitchFamily="34" charset="0"/>
              </a:rPr>
              <a:t> Частые и сильные изменения направления ветра - В этих обстоятельствах гоночный комитет не может изменять дистанцию значительно или достаточно быстро для того, чтобы поддерживать гонку в соответствии с требуемым стандартом. Гонка должна быть прекращена. </a:t>
            </a:r>
          </a:p>
          <a:p>
            <a:pPr eaLnBrk="1" hangingPunct="1">
              <a:lnSpc>
                <a:spcPct val="90000"/>
              </a:lnSpc>
              <a:buFont typeface="Calibri" pitchFamily="34" charset="0"/>
              <a:buAutoNum type="arabicPeriod"/>
            </a:pPr>
            <a:r>
              <a:rPr lang="ru-RU" sz="900" dirty="0">
                <a:latin typeface="Arial" pitchFamily="34" charset="0"/>
                <a:cs typeface="Arial" pitchFamily="34" charset="0"/>
              </a:rPr>
              <a:t> Для соревнований по виндсерфингу: Если </a:t>
            </a:r>
            <a:r>
              <a:rPr lang="ru-RU" sz="900" dirty="0" err="1">
                <a:latin typeface="Arial" pitchFamily="34" charset="0"/>
                <a:cs typeface="Arial" pitchFamily="34" charset="0"/>
              </a:rPr>
              <a:t>пампинг</a:t>
            </a:r>
            <a:r>
              <a:rPr lang="ru-RU" sz="900" dirty="0">
                <a:latin typeface="Arial" pitchFamily="34" charset="0"/>
                <a:cs typeface="Arial" pitchFamily="34" charset="0"/>
              </a:rPr>
              <a:t> становится основным средством движения, то гонка должна быть прекращена. </a:t>
            </a:r>
            <a:endParaRPr lang="en-GB" sz="900" dirty="0">
              <a:latin typeface="Arial" pitchFamily="34" charset="0"/>
              <a:cs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36195" name="Rectangle 7"/>
          <p:cNvSpPr>
            <a:spLocks noGrp="1" noChangeArrowheads="1"/>
          </p:cNvSpPr>
          <p:nvPr>
            <p:ph type="sldNum" sz="quarter" idx="5"/>
          </p:nvPr>
        </p:nvSpPr>
        <p:spPr/>
        <p:txBody>
          <a:bodyPr/>
          <a:lstStyle/>
          <a:p>
            <a:pPr>
              <a:defRPr/>
            </a:pPr>
            <a:fld id="{4B2D7AB7-53CF-48C6-AEC6-4C5847BBAFC9}" type="slidenum">
              <a:rPr lang="en-GB" smtClean="0">
                <a:latin typeface="Arial" pitchFamily="34" charset="0"/>
              </a:rPr>
              <a:pPr>
                <a:defRPr/>
              </a:pPr>
              <a:t>75</a:t>
            </a:fld>
            <a:endParaRPr lang="en-GB" smtClean="0">
              <a:latin typeface="Arial" pitchFamily="34" charset="0"/>
            </a:endParaRPr>
          </a:p>
        </p:txBody>
      </p:sp>
      <p:sp>
        <p:nvSpPr>
          <p:cNvPr id="136196" name="Rectangle 2"/>
          <p:cNvSpPr>
            <a:spLocks noGrp="1" noRot="1" noChangeAspect="1" noChangeArrowheads="1" noTextEdit="1"/>
          </p:cNvSpPr>
          <p:nvPr>
            <p:ph type="sldImg"/>
          </p:nvPr>
        </p:nvSpPr>
        <p:spPr>
          <a:xfrm>
            <a:off x="2093913" y="114300"/>
            <a:ext cx="2643187" cy="1981200"/>
          </a:xfrm>
          <a:ln/>
        </p:spPr>
      </p:sp>
      <p:sp>
        <p:nvSpPr>
          <p:cNvPr id="136197" name="Rectangle 3"/>
          <p:cNvSpPr>
            <a:spLocks noGrp="1" noChangeAspect="1" noChangeArrowheads="1"/>
          </p:cNvSpPr>
          <p:nvPr>
            <p:ph type="body" idx="1"/>
          </p:nvPr>
        </p:nvSpPr>
        <p:spPr>
          <a:noFill/>
          <a:ln/>
        </p:spPr>
        <p:txBody>
          <a:bodyPr/>
          <a:lstStyle/>
          <a:p>
            <a:pPr eaLnBrk="1" hangingPunct="1"/>
            <a:r>
              <a:rPr lang="ru-RU" sz="900" b="1" dirty="0">
                <a:latin typeface="Arial" pitchFamily="34" charset="0"/>
              </a:rPr>
              <a:t>Изменение следующего участка дистанции</a:t>
            </a:r>
            <a:endParaRPr lang="en-GB" sz="900" dirty="0">
              <a:latin typeface="Arial" pitchFamily="34" charset="0"/>
            </a:endParaRPr>
          </a:p>
          <a:p>
            <a:pPr eaLnBrk="1" hangingPunct="1"/>
            <a:r>
              <a:rPr lang="ru-RU" sz="900" dirty="0">
                <a:latin typeface="Arial" pitchFamily="34" charset="0"/>
              </a:rPr>
              <a:t>Когда направление ветра значительно меняется, старший судья на дистанции может корректировать дистанцию в соответствии с новым направлением ветра. </a:t>
            </a:r>
          </a:p>
          <a:p>
            <a:pPr eaLnBrk="1" hangingPunct="1"/>
            <a:endParaRPr lang="en-GB" sz="900" dirty="0">
              <a:latin typeface="Arial" pitchFamily="34" charset="0"/>
            </a:endParaRPr>
          </a:p>
          <a:p>
            <a:pPr eaLnBrk="1" hangingPunct="1"/>
            <a:r>
              <a:rPr lang="ru-RU" sz="900" dirty="0">
                <a:latin typeface="Arial" pitchFamily="34" charset="0"/>
              </a:rPr>
              <a:t>Для этого требуется показать флаг «С» </a:t>
            </a:r>
            <a:r>
              <a:rPr lang="ru-RU" sz="900" dirty="0" err="1">
                <a:latin typeface="Arial" pitchFamily="34" charset="0"/>
              </a:rPr>
              <a:t>с</a:t>
            </a:r>
            <a:r>
              <a:rPr lang="ru-RU" sz="900" dirty="0">
                <a:latin typeface="Arial" pitchFamily="34" charset="0"/>
              </a:rPr>
              <a:t> повторяющимися звуковыми сигналами и вместе с:</a:t>
            </a:r>
            <a:r>
              <a:rPr lang="en-GB" sz="900" dirty="0">
                <a:latin typeface="Arial" pitchFamily="34" charset="0"/>
              </a:rPr>
              <a:t> </a:t>
            </a:r>
          </a:p>
          <a:p>
            <a:pPr eaLnBrk="1" hangingPunct="1">
              <a:buFontTx/>
              <a:buChar char="•"/>
            </a:pPr>
            <a:r>
              <a:rPr lang="ru-RU" sz="900" dirty="0">
                <a:latin typeface="Arial" pitchFamily="34" charset="0"/>
              </a:rPr>
              <a:t> Указанием магнитного курса на новое положение следующего знака </a:t>
            </a:r>
          </a:p>
          <a:p>
            <a:pPr eaLnBrk="1" hangingPunct="1"/>
            <a:r>
              <a:rPr lang="ru-RU" sz="900" dirty="0">
                <a:latin typeface="Arial" pitchFamily="34" charset="0"/>
              </a:rPr>
              <a:t>или</a:t>
            </a:r>
          </a:p>
          <a:p>
            <a:pPr eaLnBrk="1" hangingPunct="1">
              <a:buFontTx/>
              <a:buChar char="•"/>
            </a:pPr>
            <a:r>
              <a:rPr lang="ru-RU" sz="900" dirty="0">
                <a:latin typeface="Arial" pitchFamily="34" charset="0"/>
              </a:rPr>
              <a:t> с красным прямоугольником, если новый знак располагается слева от первоначальной позиции </a:t>
            </a:r>
            <a:endParaRPr lang="en-GB" sz="900" dirty="0">
              <a:latin typeface="Arial" pitchFamily="34" charset="0"/>
            </a:endParaRPr>
          </a:p>
          <a:p>
            <a:pPr eaLnBrk="1" hangingPunct="1"/>
            <a:r>
              <a:rPr lang="ru-RU" sz="900" dirty="0">
                <a:latin typeface="Arial" pitchFamily="34" charset="0"/>
              </a:rPr>
              <a:t>или</a:t>
            </a:r>
            <a:endParaRPr lang="en-GB" sz="900" dirty="0">
              <a:latin typeface="Arial" pitchFamily="34" charset="0"/>
            </a:endParaRPr>
          </a:p>
          <a:p>
            <a:pPr eaLnBrk="1" hangingPunct="1">
              <a:buFontTx/>
              <a:buChar char="•"/>
            </a:pPr>
            <a:r>
              <a:rPr lang="ru-RU" sz="900" dirty="0">
                <a:latin typeface="Arial" pitchFamily="34" charset="0"/>
              </a:rPr>
              <a:t> с зеленым треугольником, если новый знак располагается справа от первоначальной позиции </a:t>
            </a:r>
            <a:endParaRPr lang="en-GB" sz="900" dirty="0">
              <a:latin typeface="Arial" pitchFamily="34" charset="0"/>
            </a:endParaRPr>
          </a:p>
          <a:p>
            <a:pPr eaLnBrk="1" hangingPunct="1"/>
            <a:endParaRPr lang="en-GB" sz="900" dirty="0">
              <a:latin typeface="Arial" pitchFamily="34" charset="0"/>
            </a:endParaRPr>
          </a:p>
          <a:p>
            <a:pPr eaLnBrk="1" hangingPunct="1"/>
            <a:r>
              <a:rPr lang="ru-RU" sz="900" dirty="0">
                <a:latin typeface="Arial" pitchFamily="34" charset="0"/>
              </a:rPr>
              <a:t>Новый знак не обязательно должен находиться в нужной позиции, когда производится этот сигнал. </a:t>
            </a:r>
            <a:endParaRPr lang="en-GB" sz="900" dirty="0">
              <a:latin typeface="Arial" pitchFamily="34" charset="0"/>
            </a:endParaRPr>
          </a:p>
          <a:p>
            <a:pPr eaLnBrk="1" hangingPunct="1"/>
            <a:endParaRPr lang="pl-PL" sz="900" dirty="0">
              <a:latin typeface="Arial" pitchFamily="34" charset="0"/>
            </a:endParaRPr>
          </a:p>
          <a:p>
            <a:pPr eaLnBrk="1" hangingPunct="1"/>
            <a:r>
              <a:rPr lang="ru-RU" sz="900" dirty="0">
                <a:solidFill>
                  <a:srgbClr val="FF3607"/>
                </a:solidFill>
                <a:latin typeface="Arial" pitchFamily="34" charset="0"/>
              </a:rPr>
              <a:t>Все усилия должны быть направлены на сохранение надлежащей конфигурации дистанции.</a:t>
            </a:r>
            <a:endParaRPr lang="pl-PL" sz="900" dirty="0">
              <a:solidFill>
                <a:srgbClr val="FF3607"/>
              </a:solidFill>
              <a:latin typeface="Arial" pitchFamily="34" charset="0"/>
            </a:endParaRPr>
          </a:p>
          <a:p>
            <a:pPr eaLnBrk="1" hangingPunct="1"/>
            <a:endParaRPr lang="en-GB" sz="900" dirty="0">
              <a:latin typeface="Arial" pitchFamily="34" charset="0"/>
            </a:endParaRPr>
          </a:p>
          <a:p>
            <a:pPr eaLnBrk="1" hangingPunct="1"/>
            <a:r>
              <a:rPr lang="ru-RU" sz="900" b="1" dirty="0">
                <a:latin typeface="Arial" pitchFamily="34" charset="0"/>
              </a:rPr>
              <a:t>Значительное изменение направления ветра </a:t>
            </a:r>
            <a:r>
              <a:rPr lang="en-US" sz="900" i="1" dirty="0">
                <a:latin typeface="Arial" pitchFamily="34" charset="0"/>
              </a:rPr>
              <a:t>[</a:t>
            </a:r>
            <a:r>
              <a:rPr lang="ru-RU" sz="900" i="1" dirty="0">
                <a:latin typeface="Arial" pitchFamily="34" charset="0"/>
              </a:rPr>
              <a:t>отредактировано в соответствии с «Принципами проведения гонок </a:t>
            </a:r>
            <a:r>
              <a:rPr lang="en-US" sz="900" i="1" dirty="0">
                <a:latin typeface="Arial" pitchFamily="34" charset="0"/>
              </a:rPr>
              <a:t>ISAF]</a:t>
            </a:r>
            <a:r>
              <a:rPr lang="ru-RU" sz="900" b="1" dirty="0">
                <a:latin typeface="Arial" pitchFamily="34" charset="0"/>
              </a:rPr>
              <a:t> </a:t>
            </a:r>
            <a:endParaRPr lang="en-GB" sz="900" dirty="0">
              <a:latin typeface="Arial" pitchFamily="34" charset="0"/>
            </a:endParaRPr>
          </a:p>
          <a:p>
            <a:pPr eaLnBrk="1" hangingPunct="1"/>
            <a:r>
              <a:rPr lang="ru-RU" sz="900" dirty="0">
                <a:latin typeface="Arial" pitchFamily="34" charset="0"/>
              </a:rPr>
              <a:t>Следующие рекомендации, при каких условиях необходимо корректировать дистанцию, были получены практическим путем в течение многих лет: </a:t>
            </a:r>
          </a:p>
          <a:p>
            <a:pPr>
              <a:buFontTx/>
              <a:buChar char="•"/>
            </a:pPr>
            <a:r>
              <a:rPr lang="ru-RU" sz="900" dirty="0">
                <a:latin typeface="Arial" pitchFamily="34" charset="0"/>
              </a:rPr>
              <a:t> Если изменение направления ветра </a:t>
            </a:r>
            <a:r>
              <a:rPr lang="en-GB" sz="900" dirty="0">
                <a:latin typeface="Arial" pitchFamily="34" charset="0"/>
              </a:rPr>
              <a:t>10° </a:t>
            </a:r>
            <a:r>
              <a:rPr lang="ru-RU" sz="900" dirty="0">
                <a:latin typeface="Arial" pitchFamily="34" charset="0"/>
              </a:rPr>
              <a:t>и менее, то не надо изменять дистанцию, если только не требуется  отрегулировать его с учетом течения или сделать полноценный курс фордевинд. </a:t>
            </a:r>
            <a:endParaRPr lang="pl-PL" sz="900" dirty="0">
              <a:latin typeface="Arial" pitchFamily="34" charset="0"/>
            </a:endParaRPr>
          </a:p>
          <a:p>
            <a:pPr>
              <a:buFontTx/>
              <a:buChar char="•"/>
            </a:pPr>
            <a:r>
              <a:rPr lang="ru-RU" sz="900" dirty="0">
                <a:latin typeface="Arial" pitchFamily="34" charset="0"/>
              </a:rPr>
              <a:t> Между </a:t>
            </a:r>
            <a:r>
              <a:rPr lang="en-GB" sz="900" dirty="0">
                <a:latin typeface="Arial" pitchFamily="34" charset="0"/>
              </a:rPr>
              <a:t>10° </a:t>
            </a:r>
            <a:r>
              <a:rPr lang="ru-RU" sz="900" dirty="0">
                <a:latin typeface="Arial" pitchFamily="34" charset="0"/>
              </a:rPr>
              <a:t>и</a:t>
            </a:r>
            <a:r>
              <a:rPr lang="en-GB" sz="900" dirty="0">
                <a:latin typeface="Arial" pitchFamily="34" charset="0"/>
              </a:rPr>
              <a:t> 15° </a:t>
            </a:r>
            <a:r>
              <a:rPr lang="ru-RU" sz="900" dirty="0">
                <a:latin typeface="Arial" pitchFamily="34" charset="0"/>
              </a:rPr>
              <a:t>следует подумать об изменении курса относительно нового направления ветра, но только если судья гоночного комитета уверен, что это изменение направления ветра – постоянное.    </a:t>
            </a:r>
            <a:endParaRPr lang="pl-PL" sz="900" dirty="0">
              <a:latin typeface="Arial" pitchFamily="34" charset="0"/>
            </a:endParaRPr>
          </a:p>
          <a:p>
            <a:pPr>
              <a:buFontTx/>
              <a:buChar char="•"/>
            </a:pPr>
            <a:r>
              <a:rPr lang="ru-RU" sz="900" dirty="0">
                <a:latin typeface="Arial" pitchFamily="34" charset="0"/>
              </a:rPr>
              <a:t> Если изменение направления ветра превышает </a:t>
            </a:r>
            <a:r>
              <a:rPr lang="en-GB" sz="900" dirty="0">
                <a:latin typeface="Arial" pitchFamily="34" charset="0"/>
              </a:rPr>
              <a:t>15°</a:t>
            </a:r>
            <a:r>
              <a:rPr lang="ru-RU" sz="900" dirty="0">
                <a:latin typeface="Arial" pitchFamily="34" charset="0"/>
              </a:rPr>
              <a:t>, то дистанция должна быть изменена с учетом нового направления ветра</a:t>
            </a:r>
            <a:r>
              <a:rPr lang="en-GB" sz="900" dirty="0">
                <a:latin typeface="Arial" pitchFamily="34" charset="0"/>
              </a:rPr>
              <a:t>. </a:t>
            </a:r>
            <a:endParaRPr lang="pl-PL" sz="900" dirty="0">
              <a:latin typeface="Arial" pitchFamily="34" charset="0"/>
            </a:endParaRPr>
          </a:p>
          <a:p>
            <a:pPr>
              <a:buFontTx/>
              <a:buChar char="•"/>
            </a:pPr>
            <a:r>
              <a:rPr lang="ru-RU" sz="900" dirty="0">
                <a:latin typeface="Arial" pitchFamily="34" charset="0"/>
              </a:rPr>
              <a:t> Если изменение направления ветра превышает </a:t>
            </a:r>
            <a:r>
              <a:rPr lang="en-GB" sz="900" dirty="0">
                <a:latin typeface="Arial" pitchFamily="34" charset="0"/>
              </a:rPr>
              <a:t>45°, </a:t>
            </a:r>
            <a:r>
              <a:rPr lang="ru-RU" sz="900" dirty="0">
                <a:latin typeface="Arial" pitchFamily="34" charset="0"/>
              </a:rPr>
              <a:t>судья гоночного комитета должен учесть стабильность этого изменения и его влияние на гонку. </a:t>
            </a:r>
            <a:endParaRPr lang="pl-PL" sz="900" dirty="0">
              <a:latin typeface="Arial" pitchFamily="34" charset="0"/>
            </a:endParaRPr>
          </a:p>
          <a:p>
            <a:pPr>
              <a:buFontTx/>
              <a:buChar char="•"/>
            </a:pPr>
            <a:r>
              <a:rPr lang="ru-RU" sz="900" dirty="0">
                <a:latin typeface="Arial" pitchFamily="34" charset="0"/>
              </a:rPr>
              <a:t> Частые и сильные изменения направления ветра – в этих обстоятельствах гоночный комитет не может изменять дистанцию значительно или достаточно быстро для того, чтобы поддерживать гонку в соответствии с требуемым стандартом. Гонка должна быть прекращена (так же как в пункте 5 «Прекращения»)</a:t>
            </a:r>
            <a:r>
              <a:rPr lang="en-GB" sz="900" dirty="0">
                <a:latin typeface="Arial" pitchFamily="34" charset="0"/>
              </a:rPr>
              <a:t>.</a:t>
            </a:r>
            <a:endParaRPr lang="pl-PL" sz="900" dirty="0">
              <a:latin typeface="Arial" pitchFamily="34" charset="0"/>
            </a:endParaRPr>
          </a:p>
          <a:p>
            <a:pPr>
              <a:buFontTx/>
              <a:buChar char="•"/>
            </a:pPr>
            <a:r>
              <a:rPr lang="ru-RU" sz="900" dirty="0">
                <a:latin typeface="Arial" pitchFamily="34" charset="0"/>
              </a:rPr>
              <a:t> Изменение течения или угла направления течения относительно направления ветра  могут вызвать другие изменения дистанции, не изложенные в этих рекомендациях</a:t>
            </a:r>
            <a:r>
              <a:rPr lang="en-GB" sz="900" dirty="0">
                <a:latin typeface="Arial" pitchFamily="34" charset="0"/>
              </a:rPr>
              <a:t>.</a:t>
            </a:r>
            <a:endParaRPr lang="pl-PL" sz="900" dirty="0">
              <a:latin typeface="Arial" pitchFamily="34" charset="0"/>
            </a:endParaRPr>
          </a:p>
          <a:p>
            <a:pPr eaLnBrk="1" hangingPunct="1"/>
            <a:endParaRPr lang="en-GB" sz="900" dirty="0">
              <a:latin typeface="Arial" pitchFamily="34" charset="0"/>
            </a:endParaRPr>
          </a:p>
          <a:p>
            <a:pPr eaLnBrk="1" hangingPunct="1"/>
            <a:r>
              <a:rPr lang="ru-RU" sz="900" b="1" dirty="0">
                <a:latin typeface="Arial" pitchFamily="34" charset="0"/>
              </a:rPr>
              <a:t>Перемещение первоначального знака, или установка нового знака и снятие старого</a:t>
            </a:r>
            <a:endParaRPr lang="en-GB" sz="900" b="1" dirty="0">
              <a:latin typeface="Arial" pitchFamily="34" charset="0"/>
            </a:endParaRPr>
          </a:p>
          <a:p>
            <a:pPr eaLnBrk="1" hangingPunct="1"/>
            <a:r>
              <a:rPr lang="ru-RU" sz="900" dirty="0">
                <a:latin typeface="Arial" pitchFamily="34" charset="0"/>
              </a:rPr>
              <a:t>Существует два метода для изменения расположения следующего знака дистанции.</a:t>
            </a:r>
            <a:endParaRPr lang="en-GB" sz="900" dirty="0">
              <a:latin typeface="Arial" pitchFamily="34" charset="0"/>
            </a:endParaRPr>
          </a:p>
          <a:p>
            <a:pPr eaLnBrk="1" hangingPunct="1"/>
            <a:endParaRPr lang="en-GB" sz="900" dirty="0">
              <a:latin typeface="Arial" pitchFamily="34" charset="0"/>
            </a:endParaRPr>
          </a:p>
          <a:p>
            <a:pPr eaLnBrk="1" hangingPunct="1"/>
            <a:r>
              <a:rPr lang="ru-RU" sz="900" dirty="0">
                <a:latin typeface="Arial" pitchFamily="34" charset="0"/>
              </a:rPr>
              <a:t>При недостатке ресурсов возможно будет необходимо поднять первоначальный знак и переместить его в новое положение. Это длительная процедура особенно при сильном волнении. В этих условиях установщику может быть сложно поймать знак. Затем он должен выбрать якорь прежде чем начать движение к новому месту расположения знака.</a:t>
            </a:r>
            <a:r>
              <a:rPr lang="en-GB" sz="900" dirty="0">
                <a:latin typeface="Arial" pitchFamily="34" charset="0"/>
              </a:rPr>
              <a:t> </a:t>
            </a:r>
            <a:r>
              <a:rPr lang="ru-RU" sz="900" dirty="0">
                <a:latin typeface="Arial" pitchFamily="34" charset="0"/>
              </a:rPr>
              <a:t>Эта процедура требует много времени.</a:t>
            </a:r>
          </a:p>
          <a:p>
            <a:pPr eaLnBrk="1" hangingPunct="1"/>
            <a:r>
              <a:rPr lang="ru-RU" sz="900" dirty="0">
                <a:latin typeface="Arial" pitchFamily="34" charset="0"/>
              </a:rPr>
              <a:t>На многих важных соревнованиях новый знак устанавливается на новое место, и затем старый знак убирается. Для того чтобы отличить новый  знак от старого, вокруг него надевается черная лента (полоса).  </a:t>
            </a:r>
            <a:endParaRPr lang="en-GB" sz="900" dirty="0">
              <a:latin typeface="Arial" pitchFamily="34" charset="0"/>
            </a:endParaRPr>
          </a:p>
          <a:p>
            <a:pPr eaLnBrk="1" hangingPunct="1"/>
            <a:r>
              <a:rPr lang="ru-RU" sz="900" dirty="0">
                <a:latin typeface="Arial" pitchFamily="34" charset="0"/>
              </a:rPr>
              <a:t>Подходящий пункт ГИ может быть найден в Руководстве по гоночной инструкции.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37219" name="Rectangle 7"/>
          <p:cNvSpPr>
            <a:spLocks noGrp="1" noChangeArrowheads="1"/>
          </p:cNvSpPr>
          <p:nvPr>
            <p:ph type="sldNum" sz="quarter" idx="5"/>
          </p:nvPr>
        </p:nvSpPr>
        <p:spPr/>
        <p:txBody>
          <a:bodyPr/>
          <a:lstStyle/>
          <a:p>
            <a:pPr>
              <a:defRPr/>
            </a:pPr>
            <a:fld id="{642BA599-978E-4657-B9CE-64359957D021}" type="slidenum">
              <a:rPr lang="en-GB" smtClean="0">
                <a:latin typeface="Arial" pitchFamily="34" charset="0"/>
              </a:rPr>
              <a:pPr>
                <a:defRPr/>
              </a:pPr>
              <a:t>76</a:t>
            </a:fld>
            <a:endParaRPr lang="en-GB" smtClean="0">
              <a:latin typeface="Arial" pitchFamily="34" charset="0"/>
            </a:endParaRPr>
          </a:p>
        </p:txBody>
      </p:sp>
      <p:sp>
        <p:nvSpPr>
          <p:cNvPr id="137220" name="Rectangle 2"/>
          <p:cNvSpPr>
            <a:spLocks noGrp="1" noRot="1" noChangeAspect="1" noChangeArrowheads="1" noTextEdit="1"/>
          </p:cNvSpPr>
          <p:nvPr>
            <p:ph type="sldImg"/>
          </p:nvPr>
        </p:nvSpPr>
        <p:spPr>
          <a:xfrm>
            <a:off x="2092325" y="114300"/>
            <a:ext cx="2643188" cy="1981200"/>
          </a:xfrm>
          <a:ln/>
        </p:spPr>
      </p:sp>
      <p:sp>
        <p:nvSpPr>
          <p:cNvPr id="137221" name="Rectangle 3"/>
          <p:cNvSpPr>
            <a:spLocks noGrp="1" noChangeAspect="1" noChangeArrowheads="1"/>
          </p:cNvSpPr>
          <p:nvPr>
            <p:ph type="body" idx="1"/>
          </p:nvPr>
        </p:nvSpPr>
        <p:spPr>
          <a:noFill/>
          <a:ln/>
        </p:spPr>
        <p:txBody>
          <a:bodyPr/>
          <a:lstStyle/>
          <a:p>
            <a:pPr eaLnBrk="1" hangingPunct="1"/>
            <a:r>
              <a:rPr lang="ru-RU" b="1" smtClean="0">
                <a:latin typeface="Arial" pitchFamily="34" charset="0"/>
              </a:rPr>
              <a:t>Изменение следующего участка дистанции</a:t>
            </a:r>
            <a:endParaRPr lang="en-US" b="1" smtClean="0">
              <a:latin typeface="Arial" pitchFamily="34" charset="0"/>
            </a:endParaRPr>
          </a:p>
          <a:p>
            <a:pPr eaLnBrk="1" hangingPunct="1"/>
            <a:r>
              <a:rPr lang="ru-RU" smtClean="0">
                <a:latin typeface="Arial" pitchFamily="34" charset="0"/>
              </a:rPr>
              <a:t>Когда происходит значительное изменение силы ветра, то гоночный комитет может укоротить или удлинить участок дистанции, чтобы он соответствовал новой силе ветра. </a:t>
            </a:r>
          </a:p>
          <a:p>
            <a:pPr eaLnBrk="1" hangingPunct="1"/>
            <a:r>
              <a:rPr lang="ru-RU" smtClean="0">
                <a:latin typeface="Arial" pitchFamily="34" charset="0"/>
              </a:rPr>
              <a:t>Для этого требуется показать флаг «С» с повторяющимися звуковыми сигналами и вместе с:</a:t>
            </a:r>
            <a:endParaRPr lang="en-GB" smtClean="0">
              <a:latin typeface="Arial" pitchFamily="34" charset="0"/>
            </a:endParaRPr>
          </a:p>
          <a:p>
            <a:pPr eaLnBrk="1" hangingPunct="1">
              <a:buFontTx/>
              <a:buChar char="•"/>
            </a:pPr>
            <a:r>
              <a:rPr lang="ru-RU" smtClean="0">
                <a:latin typeface="Arial" pitchFamily="34" charset="0"/>
              </a:rPr>
              <a:t> Знаком «плюс» , если участок будет значительно длиннее </a:t>
            </a:r>
            <a:endParaRPr lang="en-GB" smtClean="0">
              <a:latin typeface="Arial" pitchFamily="34" charset="0"/>
            </a:endParaRPr>
          </a:p>
          <a:p>
            <a:pPr eaLnBrk="1" hangingPunct="1"/>
            <a:r>
              <a:rPr lang="ru-RU" smtClean="0">
                <a:latin typeface="Arial" pitchFamily="34" charset="0"/>
              </a:rPr>
              <a:t>Или</a:t>
            </a:r>
            <a:endParaRPr lang="en-GB" smtClean="0">
              <a:latin typeface="Arial" pitchFamily="34" charset="0"/>
            </a:endParaRPr>
          </a:p>
          <a:p>
            <a:pPr eaLnBrk="1" hangingPunct="1">
              <a:buFontTx/>
              <a:buChar char="•"/>
            </a:pPr>
            <a:r>
              <a:rPr lang="ru-RU" smtClean="0">
                <a:latin typeface="Arial" pitchFamily="34" charset="0"/>
              </a:rPr>
              <a:t> Знаком «минус», если участок дистанции будет значительно короче </a:t>
            </a:r>
            <a:endParaRPr lang="en-GB" smtClean="0">
              <a:latin typeface="Arial" pitchFamily="34" charset="0"/>
            </a:endParaRPr>
          </a:p>
          <a:p>
            <a:pPr eaLnBrk="1" hangingPunct="1"/>
            <a:endParaRPr lang="en-GB" smtClean="0">
              <a:latin typeface="Arial" pitchFamily="34" charset="0"/>
            </a:endParaRPr>
          </a:p>
          <a:p>
            <a:pPr eaLnBrk="1" hangingPunct="1"/>
            <a:r>
              <a:rPr lang="ru-RU" smtClean="0">
                <a:latin typeface="Arial" pitchFamily="34" charset="0"/>
              </a:rPr>
              <a:t>Новый знак не обязательно должен находиться в нужной позиции, когда производится этот сигнал. </a:t>
            </a:r>
            <a:endParaRPr lang="en-GB" smtClean="0">
              <a:latin typeface="Arial" pitchFamily="34" charset="0"/>
            </a:endParaRPr>
          </a:p>
          <a:p>
            <a:pPr eaLnBrk="1" hangingPunct="1"/>
            <a:endParaRPr lang="pl-PL" smtClean="0">
              <a:latin typeface="Arial" pitchFamily="34" charset="0"/>
            </a:endParaRPr>
          </a:p>
          <a:p>
            <a:pPr eaLnBrk="1" hangingPunct="1"/>
            <a:r>
              <a:rPr lang="ru-RU" smtClean="0">
                <a:latin typeface="Arial" pitchFamily="34" charset="0"/>
              </a:rPr>
              <a:t>Каждый раз при использовании этого сигнала настоятельно рекомендуется следовать описанным ниже принципам, по крайней мере на крупных соревнованиях:</a:t>
            </a:r>
          </a:p>
          <a:p>
            <a:pPr>
              <a:buFontTx/>
              <a:buChar char="•"/>
            </a:pPr>
            <a:r>
              <a:rPr lang="ru-RU" smtClean="0">
                <a:latin typeface="Arial" pitchFamily="34" charset="0"/>
              </a:rPr>
              <a:t> Уменьшение длины участка дистанции необходимо чтобы обеспечить финиш гонки в контрольное время. </a:t>
            </a:r>
            <a:endParaRPr lang="pl-PL" smtClean="0">
              <a:latin typeface="Arial" pitchFamily="34" charset="0"/>
            </a:endParaRPr>
          </a:p>
          <a:p>
            <a:pPr>
              <a:buFontTx/>
              <a:buChar char="•"/>
            </a:pPr>
            <a:r>
              <a:rPr lang="ru-RU" smtClean="0">
                <a:latin typeface="Arial" pitchFamily="34" charset="0"/>
              </a:rPr>
              <a:t> Удлинение участка дистанции при увеличении силы ветра необходимо только в том случае, если первоначальная дистанция была значительно укорочена из-за недостатка ветра во время старта. Если во время старта была установлена нормальная длина дистанции, то нет необходимости увеличивать длину участков дистанции.</a:t>
            </a:r>
            <a:endParaRPr lang="pl-PL" smtClean="0">
              <a:latin typeface="Arial" pitchFamily="34" charset="0"/>
            </a:endParaRPr>
          </a:p>
          <a:p>
            <a:pPr>
              <a:buFontTx/>
              <a:buChar char="•"/>
            </a:pPr>
            <a:r>
              <a:rPr lang="ru-RU" smtClean="0">
                <a:latin typeface="Arial" pitchFamily="34" charset="0"/>
              </a:rPr>
              <a:t> Измененный участок дистанции не должен быть менее чем </a:t>
            </a:r>
            <a:r>
              <a:rPr lang="en-US" smtClean="0">
                <a:latin typeface="Arial" pitchFamily="34" charset="0"/>
              </a:rPr>
              <a:t>50%</a:t>
            </a:r>
            <a:r>
              <a:rPr lang="ru-RU" smtClean="0">
                <a:latin typeface="Arial" pitchFamily="34" charset="0"/>
              </a:rPr>
              <a:t>,</a:t>
            </a:r>
            <a:r>
              <a:rPr lang="en-US" smtClean="0">
                <a:latin typeface="Arial" pitchFamily="34" charset="0"/>
              </a:rPr>
              <a:t> </a:t>
            </a:r>
            <a:r>
              <a:rPr lang="ru-RU" smtClean="0">
                <a:latin typeface="Arial" pitchFamily="34" charset="0"/>
              </a:rPr>
              <a:t>или более чем </a:t>
            </a:r>
            <a:r>
              <a:rPr lang="en-US" smtClean="0">
                <a:latin typeface="Arial" pitchFamily="34" charset="0"/>
              </a:rPr>
              <a:t>150% </a:t>
            </a:r>
            <a:r>
              <a:rPr lang="ru-RU" smtClean="0">
                <a:latin typeface="Arial" pitchFamily="34" charset="0"/>
              </a:rPr>
              <a:t>от его первоначальной длины. </a:t>
            </a:r>
            <a:endParaRPr lang="pl-PL" smtClean="0">
              <a:latin typeface="Arial" pitchFamily="34" charset="0"/>
            </a:endParaRPr>
          </a:p>
          <a:p>
            <a:pPr>
              <a:buFontTx/>
              <a:buChar char="•"/>
            </a:pPr>
            <a:r>
              <a:rPr lang="ru-RU" smtClean="0">
                <a:latin typeface="Arial" pitchFamily="34" charset="0"/>
              </a:rPr>
              <a:t> Не делайте </a:t>
            </a:r>
            <a:r>
              <a:rPr lang="ru-RU" u="sng" smtClean="0">
                <a:latin typeface="Arial" pitchFamily="34" charset="0"/>
              </a:rPr>
              <a:t>много</a:t>
            </a:r>
            <a:r>
              <a:rPr lang="ru-RU" smtClean="0">
                <a:latin typeface="Arial" pitchFamily="34" charset="0"/>
              </a:rPr>
              <a:t> изменений в длине чтобы добиться соответствия целевому времени. </a:t>
            </a:r>
            <a:endParaRPr lang="pl-PL" smtClean="0">
              <a:latin typeface="Arial" pitchFamily="34" charset="0"/>
            </a:endParaRPr>
          </a:p>
          <a:p>
            <a:pPr>
              <a:buFontTx/>
              <a:buChar char="•"/>
            </a:pPr>
            <a:r>
              <a:rPr lang="ru-RU" smtClean="0">
                <a:latin typeface="Arial" pitchFamily="34" charset="0"/>
              </a:rPr>
              <a:t> Изменения течения могут потребовать таких же изменений, какие описаны в этих рекомендациях.</a:t>
            </a:r>
            <a:endParaRPr lang="pl-PL" smtClean="0">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48483" name="Rectangle 7"/>
          <p:cNvSpPr>
            <a:spLocks noGrp="1" noChangeArrowheads="1"/>
          </p:cNvSpPr>
          <p:nvPr>
            <p:ph type="sldNum" sz="quarter" idx="5"/>
          </p:nvPr>
        </p:nvSpPr>
        <p:spPr/>
        <p:txBody>
          <a:bodyPr/>
          <a:lstStyle/>
          <a:p>
            <a:pPr>
              <a:defRPr/>
            </a:pPr>
            <a:fld id="{68C02CE9-5EFD-426F-8509-0A6B2D77D509}" type="slidenum">
              <a:rPr lang="en-GB" smtClean="0">
                <a:latin typeface="Arial" pitchFamily="34" charset="0"/>
              </a:rPr>
              <a:pPr>
                <a:defRPr/>
              </a:pPr>
              <a:t>77</a:t>
            </a:fld>
            <a:endParaRPr lang="en-GB" smtClean="0">
              <a:latin typeface="Arial" pitchFamily="34" charset="0"/>
            </a:endParaRPr>
          </a:p>
        </p:txBody>
      </p:sp>
      <p:sp>
        <p:nvSpPr>
          <p:cNvPr id="148484" name="Rectangle 2"/>
          <p:cNvSpPr>
            <a:spLocks noGrp="1" noRot="1" noChangeAspect="1" noChangeArrowheads="1" noTextEdit="1"/>
          </p:cNvSpPr>
          <p:nvPr>
            <p:ph type="sldImg"/>
          </p:nvPr>
        </p:nvSpPr>
        <p:spPr>
          <a:xfrm>
            <a:off x="2092325" y="114300"/>
            <a:ext cx="2643188" cy="1981200"/>
          </a:xfrm>
          <a:ln/>
        </p:spPr>
      </p:sp>
      <p:sp>
        <p:nvSpPr>
          <p:cNvPr id="148485" name="Rectangle 3"/>
          <p:cNvSpPr>
            <a:spLocks noGrp="1" noChangeAspect="1" noChangeArrowheads="1"/>
          </p:cNvSpPr>
          <p:nvPr>
            <p:ph type="body" idx="1"/>
          </p:nvPr>
        </p:nvSpPr>
        <p:spPr>
          <a:noFill/>
          <a:ln/>
        </p:spPr>
        <p:txBody>
          <a:bodyPr/>
          <a:lstStyle/>
          <a:p>
            <a:pPr eaLnBrk="1" hangingPunct="1"/>
            <a:r>
              <a:rPr lang="ru-RU" b="1" dirty="0" smtClean="0">
                <a:latin typeface="Arial" pitchFamily="34" charset="0"/>
              </a:rPr>
              <a:t>Отсутствие знака</a:t>
            </a:r>
          </a:p>
          <a:p>
            <a:pPr eaLnBrk="1" hangingPunct="1"/>
            <a:endParaRPr lang="ru-RU" dirty="0" smtClean="0">
              <a:latin typeface="Arial" pitchFamily="34" charset="0"/>
            </a:endParaRPr>
          </a:p>
          <a:p>
            <a:pPr eaLnBrk="1" hangingPunct="1"/>
            <a:r>
              <a:rPr lang="ru-RU" dirty="0" smtClean="0">
                <a:latin typeface="Arial" pitchFamily="34" charset="0"/>
              </a:rPr>
              <a:t>Обычно</a:t>
            </a:r>
            <a:r>
              <a:rPr lang="ru-RU" baseline="0" dirty="0" smtClean="0">
                <a:latin typeface="Arial" pitchFamily="34" charset="0"/>
              </a:rPr>
              <a:t> причина дрейфа знака - </a:t>
            </a:r>
            <a:r>
              <a:rPr lang="ru-RU" dirty="0" smtClean="0">
                <a:latin typeface="Arial" pitchFamily="34" charset="0"/>
              </a:rPr>
              <a:t> это неопытность или</a:t>
            </a:r>
            <a:r>
              <a:rPr lang="ru-RU" baseline="0" dirty="0" smtClean="0">
                <a:latin typeface="Arial" pitchFamily="34" charset="0"/>
              </a:rPr>
              <a:t> халатность</a:t>
            </a:r>
            <a:r>
              <a:rPr lang="ru-RU" dirty="0" smtClean="0">
                <a:latin typeface="Arial" pitchFamily="34" charset="0"/>
              </a:rPr>
              <a:t> команды установщиков. Чаще</a:t>
            </a:r>
            <a:r>
              <a:rPr lang="ru-RU" baseline="0" dirty="0" smtClean="0">
                <a:latin typeface="Arial" pitchFamily="34" charset="0"/>
              </a:rPr>
              <a:t> всего </a:t>
            </a:r>
            <a:r>
              <a:rPr lang="ru-RU" dirty="0" smtClean="0">
                <a:latin typeface="Arial" pitchFamily="34" charset="0"/>
              </a:rPr>
              <a:t>– это неправильно отданный якорь знака или слишком</a:t>
            </a:r>
            <a:r>
              <a:rPr lang="ru-RU" baseline="0" dirty="0" smtClean="0">
                <a:latin typeface="Arial" pitchFamily="34" charset="0"/>
              </a:rPr>
              <a:t> </a:t>
            </a:r>
            <a:r>
              <a:rPr lang="ru-RU" dirty="0" smtClean="0">
                <a:latin typeface="Arial" pitchFamily="34" charset="0"/>
              </a:rPr>
              <a:t>короткий якорный конец.  </a:t>
            </a:r>
          </a:p>
          <a:p>
            <a:pPr eaLnBrk="1" hangingPunct="1"/>
            <a:endParaRPr lang="ru-RU" dirty="0" smtClean="0">
              <a:latin typeface="Arial" pitchFamily="34" charset="0"/>
            </a:endParaRPr>
          </a:p>
          <a:p>
            <a:pPr eaLnBrk="1" hangingPunct="1"/>
            <a:r>
              <a:rPr lang="ru-RU" dirty="0" smtClean="0">
                <a:latin typeface="Arial" pitchFamily="34" charset="0"/>
              </a:rPr>
              <a:t>Действия гоночного комитета будут зависеть от конкретной обстановки на воде, в то время когда знак смещается. Если есть время, знак необходимо «поймать», отбуксировать на свое место и удлинить якорный конец. Бывает, что надувные знаки получают повреждения и начинают сдуваться. В этих обстоятельствах требуется заменит</a:t>
            </a:r>
            <a:r>
              <a:rPr lang="ru-RU" baseline="0" dirty="0" smtClean="0">
                <a:latin typeface="Arial" pitchFamily="34" charset="0"/>
              </a:rPr>
              <a:t>ь</a:t>
            </a:r>
            <a:r>
              <a:rPr lang="ru-RU" dirty="0" smtClean="0">
                <a:latin typeface="Arial" pitchFamily="34" charset="0"/>
              </a:rPr>
              <a:t> знак. У хороших</a:t>
            </a:r>
            <a:r>
              <a:rPr lang="ru-RU" baseline="0" dirty="0" smtClean="0">
                <a:latin typeface="Arial" pitchFamily="34" charset="0"/>
              </a:rPr>
              <a:t> судей</a:t>
            </a:r>
            <a:r>
              <a:rPr lang="ru-RU" dirty="0" smtClean="0">
                <a:latin typeface="Arial" pitchFamily="34" charset="0"/>
              </a:rPr>
              <a:t> на борту есть запасной знак, готовый к использованию. </a:t>
            </a:r>
            <a:endParaRPr lang="en-GB" dirty="0" smtClean="0">
              <a:latin typeface="Arial" pitchFamily="34" charset="0"/>
            </a:endParaRPr>
          </a:p>
          <a:p>
            <a:pPr eaLnBrk="1" hangingPunct="1"/>
            <a:endParaRPr lang="ru-RU" dirty="0" smtClean="0">
              <a:latin typeface="Arial" pitchFamily="34" charset="0"/>
            </a:endParaRPr>
          </a:p>
          <a:p>
            <a:pPr eaLnBrk="1" hangingPunct="1"/>
            <a:r>
              <a:rPr lang="ru-RU" dirty="0" smtClean="0">
                <a:latin typeface="Arial" pitchFamily="34" charset="0"/>
              </a:rPr>
              <a:t>Если невозможно действовать так, как описано выше, поставьте катер на якорь на место знака, покажите флаг «М» и подавайте повторяющиеся звуковые сигналы. </a:t>
            </a:r>
            <a:endParaRPr lang="en-GB" dirty="0" smtClean="0">
              <a:latin typeface="Arial" pitchFamily="34" charset="0"/>
            </a:endParaRPr>
          </a:p>
          <a:p>
            <a:pPr eaLnBrk="1" hangingPunct="1"/>
            <a:endParaRPr lang="ru-RU" dirty="0" smtClean="0">
              <a:latin typeface="Arial" pitchFamily="34" charset="0"/>
            </a:endParaRPr>
          </a:p>
          <a:p>
            <a:pPr eaLnBrk="1" hangingPunct="1"/>
            <a:r>
              <a:rPr lang="ru-RU" dirty="0" smtClean="0">
                <a:latin typeface="Arial" pitchFamily="34" charset="0"/>
              </a:rPr>
              <a:t>Последнее средство – прекратить гонку. Если гонка становится несправедливой из-за того, что знак дрейфует в то время, как часть флота еще не закончила </a:t>
            </a:r>
            <a:r>
              <a:rPr lang="ru-RU" dirty="0" err="1" smtClean="0">
                <a:latin typeface="Arial" pitchFamily="34" charset="0"/>
              </a:rPr>
              <a:t>огибание</a:t>
            </a:r>
            <a:r>
              <a:rPr lang="ru-RU" dirty="0" smtClean="0">
                <a:latin typeface="Arial" pitchFamily="34" charset="0"/>
              </a:rPr>
              <a:t>, и некоторым яхтам приходится проходить большее расстояние по сравнению с другими, то единственный выход – прекращение гонки. </a:t>
            </a:r>
            <a:endParaRPr lang="en-GB" dirty="0" smtClean="0">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6"/>
          <p:cNvSpPr>
            <a:spLocks noGrp="1" noChangeArrowheads="1"/>
          </p:cNvSpPr>
          <p:nvPr>
            <p:ph type="ftr" sz="quarter" idx="4"/>
          </p:nvPr>
        </p:nvSpPr>
        <p:spPr/>
        <p:txBody>
          <a:bodyPr/>
          <a:lstStyle/>
          <a:p>
            <a:pPr>
              <a:defRPr/>
            </a:pPr>
            <a:r>
              <a:rPr lang="en-GB" smtClean="0">
                <a:latin typeface="Arial" pitchFamily="34" charset="0"/>
              </a:rPr>
              <a:t>February 2006 – Part 2 Fleet Racing</a:t>
            </a:r>
          </a:p>
        </p:txBody>
      </p:sp>
      <p:sp>
        <p:nvSpPr>
          <p:cNvPr id="149507" name="Rectangle 7"/>
          <p:cNvSpPr>
            <a:spLocks noGrp="1" noChangeArrowheads="1"/>
          </p:cNvSpPr>
          <p:nvPr>
            <p:ph type="sldNum" sz="quarter" idx="5"/>
          </p:nvPr>
        </p:nvSpPr>
        <p:spPr/>
        <p:txBody>
          <a:bodyPr/>
          <a:lstStyle/>
          <a:p>
            <a:pPr>
              <a:defRPr/>
            </a:pPr>
            <a:fld id="{8CFB748E-CD54-448B-B58E-223A2D592B3B}" type="slidenum">
              <a:rPr lang="en-GB" smtClean="0">
                <a:latin typeface="Arial" pitchFamily="34" charset="0"/>
              </a:rPr>
              <a:pPr>
                <a:defRPr/>
              </a:pPr>
              <a:t>78</a:t>
            </a:fld>
            <a:endParaRPr lang="en-GB" smtClean="0">
              <a:latin typeface="Arial" pitchFamily="34" charset="0"/>
            </a:endParaRPr>
          </a:p>
        </p:txBody>
      </p:sp>
      <p:sp>
        <p:nvSpPr>
          <p:cNvPr id="149508" name="Rectangle 2"/>
          <p:cNvSpPr>
            <a:spLocks noGrp="1" noRot="1" noChangeAspect="1" noChangeArrowheads="1" noTextEdit="1"/>
          </p:cNvSpPr>
          <p:nvPr>
            <p:ph type="sldImg"/>
          </p:nvPr>
        </p:nvSpPr>
        <p:spPr>
          <a:xfrm>
            <a:off x="2092325" y="114300"/>
            <a:ext cx="2643188" cy="1981200"/>
          </a:xfrm>
          <a:ln/>
        </p:spPr>
      </p:sp>
      <p:sp>
        <p:nvSpPr>
          <p:cNvPr id="149509" name="Rectangle 3"/>
          <p:cNvSpPr>
            <a:spLocks noGrp="1" noChangeAspect="1" noChangeArrowheads="1"/>
          </p:cNvSpPr>
          <p:nvPr>
            <p:ph type="body" idx="1"/>
          </p:nvPr>
        </p:nvSpPr>
        <p:spPr>
          <a:noFill/>
          <a:ln/>
        </p:spPr>
        <p:txBody>
          <a:bodyPr/>
          <a:lstStyle/>
          <a:p>
            <a:pPr eaLnBrk="1" hangingPunct="1"/>
            <a:r>
              <a:rPr lang="ru-RU" sz="900" b="1" dirty="0">
                <a:latin typeface="Arial" pitchFamily="34" charset="0"/>
              </a:rPr>
              <a:t>Сокращение дистанции – флаг «</a:t>
            </a:r>
            <a:r>
              <a:rPr lang="en-GB" sz="900" b="1" dirty="0">
                <a:latin typeface="Arial" pitchFamily="34" charset="0"/>
              </a:rPr>
              <a:t>S</a:t>
            </a:r>
            <a:r>
              <a:rPr lang="ru-RU" sz="900" b="1" dirty="0">
                <a:latin typeface="Arial" pitchFamily="34" charset="0"/>
              </a:rPr>
              <a:t>»</a:t>
            </a:r>
          </a:p>
          <a:p>
            <a:pPr eaLnBrk="1" hangingPunct="1"/>
            <a:r>
              <a:rPr lang="ru-RU" sz="900" dirty="0">
                <a:latin typeface="Arial" pitchFamily="34" charset="0"/>
              </a:rPr>
              <a:t>Когда показан этот флаг с двумя звуковыми сигналами, то дистанция сокращена. Это означает, что дистанция, которая была указана во время сигнала «Предупреждение», сокращается на один или несколько участков. Для этого потребуется новая финишная линия у знака дистанции, подлежащего </a:t>
            </a:r>
            <a:r>
              <a:rPr lang="ru-RU" sz="900" dirty="0" err="1">
                <a:latin typeface="Arial" pitchFamily="34" charset="0"/>
              </a:rPr>
              <a:t>огибанию</a:t>
            </a:r>
            <a:r>
              <a:rPr lang="ru-RU" sz="900" dirty="0">
                <a:latin typeface="Arial" pitchFamily="34" charset="0"/>
              </a:rPr>
              <a:t>.</a:t>
            </a:r>
          </a:p>
          <a:p>
            <a:pPr eaLnBrk="1" hangingPunct="1"/>
            <a:endParaRPr lang="ru-RU" sz="900" dirty="0">
              <a:latin typeface="Arial" pitchFamily="34" charset="0"/>
            </a:endParaRPr>
          </a:p>
          <a:p>
            <a:pPr eaLnBrk="1" hangingPunct="1"/>
            <a:r>
              <a:rPr lang="ru-RU" sz="900" b="1" dirty="0">
                <a:latin typeface="Arial" pitchFamily="34" charset="0"/>
              </a:rPr>
              <a:t>Как подается сигнал </a:t>
            </a:r>
            <a:endParaRPr lang="en-GB" sz="900" dirty="0">
              <a:latin typeface="Arial" pitchFamily="34" charset="0"/>
            </a:endParaRPr>
          </a:p>
          <a:p>
            <a:pPr eaLnBrk="1" hangingPunct="1"/>
            <a:r>
              <a:rPr lang="ru-RU" sz="900" dirty="0">
                <a:latin typeface="Arial" pitchFamily="34" charset="0"/>
              </a:rPr>
              <a:t>Яхта, лидирующая в гонке, собирается пройти дистанцию, указанную во время сигнала «Предупреждение». На этом основывается ее тактика прохождения дистанции. Когда дистанция сокращается на один или более участков, тактика может измениться. Например, дистанция состоит из трех кругов по треугольнику. Когда яхты приближаются к подветренному знаку второй раз, ветер начинает стихать. Старший судья на дистанции, для того чтобы сохранить гонку, решает сократить дистанцию в конце следующей </a:t>
            </a:r>
            <a:r>
              <a:rPr lang="ru-RU" sz="900" dirty="0" err="1">
                <a:latin typeface="Arial" pitchFamily="34" charset="0"/>
              </a:rPr>
              <a:t>лавировки</a:t>
            </a:r>
            <a:r>
              <a:rPr lang="ru-RU" sz="900" dirty="0">
                <a:latin typeface="Arial" pitchFamily="34" charset="0"/>
              </a:rPr>
              <a:t>, установив финишную линию у знака 1.  </a:t>
            </a:r>
          </a:p>
          <a:p>
            <a:pPr eaLnBrk="1" hangingPunct="1"/>
            <a:r>
              <a:rPr lang="ru-RU" sz="900" dirty="0">
                <a:latin typeface="Arial" pitchFamily="34" charset="0"/>
              </a:rPr>
              <a:t>Когда лидирующая яхта огибает знак 4 (подветренный знак), она видит своих соперников позади себя. Они ложатся на разные галсы, один идет влево, другой вправо. Лидирующая яхта решает, что они оба  угрожают ее лидирующему положению.  Ее тактика – контролировать их обоих, что известно как «прием свободного контроля».</a:t>
            </a:r>
            <a:endParaRPr lang="en-GB" sz="900" dirty="0">
              <a:latin typeface="Arial" pitchFamily="34" charset="0"/>
            </a:endParaRPr>
          </a:p>
          <a:p>
            <a:pPr eaLnBrk="1" hangingPunct="1"/>
            <a:r>
              <a:rPr lang="ru-RU" sz="900" dirty="0">
                <a:latin typeface="Arial" pitchFamily="34" charset="0"/>
              </a:rPr>
              <a:t>Неожиданно старший судья на дистанции показывает флаг «</a:t>
            </a:r>
            <a:r>
              <a:rPr lang="en-GB" sz="900" dirty="0">
                <a:latin typeface="Arial" pitchFamily="34" charset="0"/>
              </a:rPr>
              <a:t>S</a:t>
            </a:r>
            <a:r>
              <a:rPr lang="ru-RU" sz="900" dirty="0">
                <a:latin typeface="Arial" pitchFamily="34" charset="0"/>
              </a:rPr>
              <a:t>» с двумя звуковыми сигналами. Гонка заканчивается в конце этого участка. Тактика лидирующей яхты меняется. Теперь она контролирует ту яхту, которая представляет наибольшую угрозу ее позиции.</a:t>
            </a:r>
            <a:endParaRPr lang="en-GB" sz="900" dirty="0">
              <a:latin typeface="Arial" pitchFamily="34" charset="0"/>
            </a:endParaRPr>
          </a:p>
          <a:p>
            <a:pPr eaLnBrk="1" hangingPunct="1"/>
            <a:r>
              <a:rPr lang="ru-RU" sz="900" dirty="0">
                <a:latin typeface="Arial" pitchFamily="34" charset="0"/>
              </a:rPr>
              <a:t>По этой причине очень важно, чтобы сигнал был и виден и слышен, даже если флот находится значительно ниже по ветру от судна, подающего сигнал. У некоторых судей есть флаг «</a:t>
            </a:r>
            <a:r>
              <a:rPr lang="en-US" sz="900" dirty="0">
                <a:latin typeface="Arial" pitchFamily="34" charset="0"/>
              </a:rPr>
              <a:t>S</a:t>
            </a:r>
            <a:r>
              <a:rPr lang="ru-RU" sz="900" dirty="0">
                <a:latin typeface="Arial" pitchFamily="34" charset="0"/>
              </a:rPr>
              <a:t>»</a:t>
            </a:r>
            <a:r>
              <a:rPr lang="en-US" sz="900" dirty="0">
                <a:latin typeface="Arial" pitchFamily="34" charset="0"/>
              </a:rPr>
              <a:t> </a:t>
            </a:r>
            <a:r>
              <a:rPr lang="ru-RU" sz="900" dirty="0">
                <a:latin typeface="Arial" pitchFamily="34" charset="0"/>
              </a:rPr>
              <a:t>большого размера, который можно разместить поперек кормы судна гоночного комитета, чтобы он был виден издалека. </a:t>
            </a:r>
            <a:endParaRPr lang="en-GB" sz="900" dirty="0">
              <a:latin typeface="Arial" pitchFamily="34" charset="0"/>
            </a:endParaRPr>
          </a:p>
          <a:p>
            <a:pPr eaLnBrk="1" hangingPunct="1"/>
            <a:r>
              <a:rPr lang="ru-RU" sz="900" dirty="0">
                <a:latin typeface="Arial" pitchFamily="34" charset="0"/>
              </a:rPr>
              <a:t>Если возможно, подавайте сигнал, как только лидирующая яхта начинает движение по направлению к новой финишной линии на сокращенном участке дистанции.</a:t>
            </a:r>
          </a:p>
          <a:p>
            <a:pPr eaLnBrk="1" hangingPunct="1"/>
            <a:endParaRPr lang="ru-RU" sz="900" dirty="0">
              <a:latin typeface="Arial" pitchFamily="34" charset="0"/>
            </a:endParaRPr>
          </a:p>
          <a:p>
            <a:pPr eaLnBrk="1" hangingPunct="1"/>
            <a:r>
              <a:rPr lang="ru-RU" sz="900" b="1" dirty="0">
                <a:latin typeface="Arial" pitchFamily="34" charset="0"/>
              </a:rPr>
              <a:t>Финишная линия при сокращении дистанции:</a:t>
            </a:r>
            <a:r>
              <a:rPr lang="ru-RU" sz="900" dirty="0">
                <a:latin typeface="Arial" pitchFamily="34" charset="0"/>
              </a:rPr>
              <a:t> </a:t>
            </a:r>
          </a:p>
          <a:p>
            <a:pPr eaLnBrk="1" hangingPunct="1">
              <a:buFontTx/>
              <a:buChar char="•"/>
            </a:pPr>
            <a:r>
              <a:rPr lang="ru-RU" sz="900" dirty="0">
                <a:latin typeface="Arial" pitchFamily="34" charset="0"/>
              </a:rPr>
              <a:t> У знака, подлежащего </a:t>
            </a:r>
            <a:r>
              <a:rPr lang="ru-RU" sz="900" dirty="0" err="1">
                <a:latin typeface="Arial" pitchFamily="34" charset="0"/>
              </a:rPr>
              <a:t>огибанию</a:t>
            </a:r>
            <a:r>
              <a:rPr lang="ru-RU" sz="900" dirty="0">
                <a:latin typeface="Arial" pitchFamily="34" charset="0"/>
              </a:rPr>
              <a:t>, - линия между знаком и шестом с флагом «</a:t>
            </a:r>
            <a:r>
              <a:rPr lang="en-GB" sz="900" dirty="0">
                <a:latin typeface="Arial" pitchFamily="34" charset="0"/>
              </a:rPr>
              <a:t>S</a:t>
            </a:r>
            <a:r>
              <a:rPr lang="ru-RU" sz="900" dirty="0">
                <a:latin typeface="Arial" pitchFamily="34" charset="0"/>
              </a:rPr>
              <a:t>».</a:t>
            </a:r>
            <a:endParaRPr lang="en-GB" sz="900" dirty="0">
              <a:latin typeface="Arial" pitchFamily="34" charset="0"/>
            </a:endParaRPr>
          </a:p>
          <a:p>
            <a:pPr eaLnBrk="1" hangingPunct="1">
              <a:buFontTx/>
              <a:buChar char="•"/>
            </a:pPr>
            <a:r>
              <a:rPr lang="ru-RU" sz="900" dirty="0">
                <a:latin typeface="Arial" pitchFamily="34" charset="0"/>
              </a:rPr>
              <a:t> У линии, которую яхты должны пересекать в конце каждого круга дистанции – эта линия.</a:t>
            </a:r>
            <a:endParaRPr lang="en-GB" sz="900" dirty="0">
              <a:latin typeface="Arial" pitchFamily="34" charset="0"/>
            </a:endParaRPr>
          </a:p>
          <a:p>
            <a:pPr eaLnBrk="1" hangingPunct="1">
              <a:buFontTx/>
              <a:buChar char="•"/>
            </a:pPr>
            <a:r>
              <a:rPr lang="ru-RU" sz="900" dirty="0">
                <a:latin typeface="Arial" pitchFamily="34" charset="0"/>
              </a:rPr>
              <a:t> У ворот – линия между знаками ворот.</a:t>
            </a:r>
            <a:endParaRPr lang="en-GB" sz="900" dirty="0">
              <a:latin typeface="Arial" pitchFamily="34" charset="0"/>
            </a:endParaRPr>
          </a:p>
          <a:p>
            <a:pPr eaLnBrk="1" hangingPunct="1"/>
            <a:endParaRPr lang="en-GB" sz="900" dirty="0">
              <a:latin typeface="Arial" pitchFamily="34" charset="0"/>
              <a:cs typeface="Arial" pitchFamily="34" charset="0"/>
            </a:endParaRPr>
          </a:p>
          <a:p>
            <a:pPr eaLnBrk="1" hangingPunct="1"/>
            <a:r>
              <a:rPr lang="ru-RU" sz="900" dirty="0">
                <a:latin typeface="Arial" pitchFamily="34" charset="0"/>
                <a:cs typeface="Arial" pitchFamily="34" charset="0"/>
              </a:rPr>
              <a:t>На некоторых соревнованиях не разрешается использовать этот сигнал. Соответствующий пункт ГИ есть в Руководстве по гоночной инструкции. </a:t>
            </a:r>
          </a:p>
          <a:p>
            <a:pPr eaLnBrk="1" hangingPunct="1"/>
            <a:r>
              <a:rPr lang="ru-RU" sz="900" dirty="0">
                <a:latin typeface="Arial" pitchFamily="34" charset="0"/>
                <a:cs typeface="Arial" pitchFamily="34" charset="0"/>
              </a:rPr>
              <a:t>Сокращение участка дистанции, даже последнего, разрешается делать используя знак минус </a:t>
            </a:r>
            <a:r>
              <a:rPr lang="en-US" sz="900" dirty="0">
                <a:latin typeface="Arial" pitchFamily="34" charset="0"/>
                <a:cs typeface="Arial" pitchFamily="34" charset="0"/>
              </a:rPr>
              <a:t>[</a:t>
            </a:r>
            <a:r>
              <a:rPr lang="ru-RU" sz="900" b="1" dirty="0">
                <a:latin typeface="Arial" pitchFamily="34" charset="0"/>
                <a:cs typeface="Arial" pitchFamily="34" charset="0"/>
              </a:rPr>
              <a:t>–</a:t>
            </a:r>
            <a:r>
              <a:rPr lang="en-US" sz="900" dirty="0">
                <a:latin typeface="Arial" pitchFamily="34" charset="0"/>
                <a:cs typeface="Arial" pitchFamily="34" charset="0"/>
              </a:rPr>
              <a:t>]</a:t>
            </a:r>
            <a:r>
              <a:rPr lang="ru-RU" sz="900" dirty="0">
                <a:latin typeface="Arial" pitchFamily="34" charset="0"/>
                <a:cs typeface="Arial" pitchFamily="34" charset="0"/>
              </a:rPr>
              <a:t> как определено правилом 33.</a:t>
            </a:r>
          </a:p>
          <a:p>
            <a:pPr eaLnBrk="1" hangingPunct="1"/>
            <a:endParaRPr lang="pl-PL" sz="900" dirty="0">
              <a:latin typeface="Arial" pitchFamily="34" charset="0"/>
              <a:cs typeface="Arial" pitchFamily="34" charset="0"/>
            </a:endParaRPr>
          </a:p>
          <a:p>
            <a:pPr marL="0" lvl="1"/>
            <a:r>
              <a:rPr lang="ru-RU" sz="900" b="1" dirty="0">
                <a:latin typeface="Arial" pitchFamily="34" charset="0"/>
                <a:cs typeface="Arial" pitchFamily="34" charset="0"/>
              </a:rPr>
              <a:t>Принцип действий на крупных соревнованиях</a:t>
            </a:r>
          </a:p>
          <a:p>
            <a:pPr marL="0" lvl="1"/>
            <a:r>
              <a:rPr lang="ru-RU" sz="900" dirty="0">
                <a:latin typeface="Arial" pitchFamily="34" charset="0"/>
                <a:cs typeface="Arial" pitchFamily="34" charset="0"/>
              </a:rPr>
              <a:t>Дистанции не могут быть сокращены (исключая уменьшения длины участков) на крупных соревнованиях. Этот принцип, не позволяющий сокращать дистанции с использованием флаг «</a:t>
            </a:r>
            <a:r>
              <a:rPr lang="en-GB" sz="900" dirty="0">
                <a:latin typeface="Arial" pitchFamily="34" charset="0"/>
                <a:cs typeface="Arial" pitchFamily="34" charset="0"/>
              </a:rPr>
              <a:t>S</a:t>
            </a:r>
            <a:r>
              <a:rPr lang="ru-RU" sz="900" dirty="0">
                <a:latin typeface="Arial" pitchFamily="34" charset="0"/>
                <a:cs typeface="Arial" pitchFamily="34" charset="0"/>
              </a:rPr>
              <a:t>», должен быть описан в гоночной инструкции.</a:t>
            </a:r>
            <a:endParaRPr lang="pl-PL" sz="900" dirty="0">
              <a:latin typeface="Arial" pitchFamily="34" charset="0"/>
              <a:cs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Sub. 182-15. </a:t>
            </a:r>
            <a:endParaRPr lang="ru-RU" sz="1200" b="0" i="0" u="none" strike="noStrike"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37229DAB-4F87-4EB9-AD0F-0F77A6131B7C}" type="slidenum">
              <a:rPr lang="ru-RU" smtClean="0"/>
              <a:t>79</a:t>
            </a:fld>
            <a:endParaRPr lang="ru-RU"/>
          </a:p>
        </p:txBody>
      </p:sp>
    </p:spTree>
    <p:extLst>
      <p:ext uri="{BB962C8B-B14F-4D97-AF65-F5344CB8AC3E}">
        <p14:creationId xmlns:p14="http://schemas.microsoft.com/office/powerpoint/2010/main" val="34630381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Moved rule 21 from Section C to Section D. Sub. 132-14, Proposal 2.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Deleted ’under a rule of Section C’. Sub. 132-14,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solidFill>
                  <a:prstClr val="black"/>
                </a:solidFill>
              </a:rPr>
              <a:pPr/>
              <a:t>98</a:t>
            </a:fld>
            <a:endParaRPr lang="ru-RU">
              <a:solidFill>
                <a:prstClr val="black"/>
              </a:solidFill>
            </a:endParaRPr>
          </a:p>
        </p:txBody>
      </p:sp>
    </p:spTree>
    <p:extLst>
      <p:ext uri="{BB962C8B-B14F-4D97-AF65-F5344CB8AC3E}">
        <p14:creationId xmlns:p14="http://schemas.microsoft.com/office/powerpoint/2010/main" val="24429891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Moved rule 21 from Section C to Section D. Sub. 132-14, Proposal 2. </a:t>
            </a:r>
            <a:endParaRPr lang="ru-RU" sz="1200" b="0" i="0" u="none" strike="noStrike" kern="1200" baseline="0" dirty="0" smtClean="0">
              <a:solidFill>
                <a:schemeClr val="tx1"/>
              </a:solidFill>
              <a:latin typeface="+mn-lt"/>
              <a:ea typeface="+mn-ea"/>
              <a:cs typeface="+mn-cs"/>
            </a:endParaRPr>
          </a:p>
          <a:p>
            <a:endParaRPr lang="ru-RU"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Deleted ’under a rule of Section C’. Sub. 132-14, Proposal 1. </a:t>
            </a:r>
            <a:endParaRPr lang="ru-RU" dirty="0"/>
          </a:p>
        </p:txBody>
      </p:sp>
      <p:sp>
        <p:nvSpPr>
          <p:cNvPr id="4" name="Номер слайда 3"/>
          <p:cNvSpPr>
            <a:spLocks noGrp="1"/>
          </p:cNvSpPr>
          <p:nvPr>
            <p:ph type="sldNum" sz="quarter" idx="10"/>
          </p:nvPr>
        </p:nvSpPr>
        <p:spPr/>
        <p:txBody>
          <a:bodyPr/>
          <a:lstStyle/>
          <a:p>
            <a:fld id="{37229DAB-4F87-4EB9-AD0F-0F77A6131B7C}" type="slidenum">
              <a:rPr lang="ru-RU" smtClean="0">
                <a:solidFill>
                  <a:prstClr val="black"/>
                </a:solidFill>
              </a:rPr>
              <a:pPr/>
              <a:t>99</a:t>
            </a:fld>
            <a:endParaRPr lang="ru-RU">
              <a:solidFill>
                <a:prstClr val="black"/>
              </a:solidFill>
            </a:endParaRPr>
          </a:p>
        </p:txBody>
      </p:sp>
    </p:spTree>
    <p:extLst>
      <p:ext uri="{BB962C8B-B14F-4D97-AF65-F5344CB8AC3E}">
        <p14:creationId xmlns:p14="http://schemas.microsoft.com/office/powerpoint/2010/main" val="2442989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4.jpe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4.jpe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4.jpe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dirty="0"/>
          </a:p>
        </p:txBody>
      </p:sp>
      <p:sp>
        <p:nvSpPr>
          <p:cNvPr id="17" name="Footer Placeholder 16"/>
          <p:cNvSpPr>
            <a:spLocks noGrp="1"/>
          </p:cNvSpPr>
          <p:nvPr>
            <p:ph type="ftr" sz="quarter" idx="12"/>
          </p:nvPr>
        </p:nvSpPr>
        <p:spPr/>
        <p:txBody>
          <a:bodyPr/>
          <a:lstStyle/>
          <a:p>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dirty="0"/>
          </a:p>
        </p:txBody>
      </p:sp>
      <p:sp>
        <p:nvSpPr>
          <p:cNvPr id="16" name="Footer Placeholder 15"/>
          <p:cNvSpPr>
            <a:spLocks noGrp="1"/>
          </p:cNvSpPr>
          <p:nvPr>
            <p:ph type="ftr" sz="quarter" idx="12"/>
          </p:nvPr>
        </p:nvSpPr>
        <p:spPr/>
        <p:txBody>
          <a:bodyPr/>
          <a:lstStyle/>
          <a:p>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13" name="Slide Number Placeholder 12"/>
          <p:cNvSpPr>
            <a:spLocks noGrp="1"/>
          </p:cNvSpPr>
          <p:nvPr>
            <p:ph type="sldNum" sz="quarter" idx="11"/>
          </p:nvPr>
        </p:nvSpPr>
        <p:spPr/>
        <p:txBody>
          <a:bodyPr/>
          <a:lstStyle/>
          <a:p>
            <a:fld id="{B19B0651-EE4F-4900-A07F-96A6BFA9D0F0}" type="slidenum">
              <a:rPr lang="ru-RU" smtClean="0"/>
              <a:t>‹#›</a:t>
            </a:fld>
            <a:endParaRPr lang="ru-RU" dirty="0"/>
          </a:p>
        </p:txBody>
      </p:sp>
      <p:sp>
        <p:nvSpPr>
          <p:cNvPr id="14" name="Footer Placeholder 13"/>
          <p:cNvSpPr>
            <a:spLocks noGrp="1"/>
          </p:cNvSpPr>
          <p:nvPr>
            <p:ph type="ftr" sz="quarter" idx="12"/>
          </p:nvPr>
        </p:nvSpPr>
        <p:spPr/>
        <p:txBody>
          <a:bodyPr/>
          <a:lstStyle/>
          <a:p>
            <a:endParaRPr lang="ru-RU"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9" name="Slide Number Placeholder 8"/>
          <p:cNvSpPr>
            <a:spLocks noGrp="1"/>
          </p:cNvSpPr>
          <p:nvPr>
            <p:ph type="sldNum" sz="quarter" idx="11"/>
          </p:nvPr>
        </p:nvSpPr>
        <p:spPr/>
        <p:txBody>
          <a:bodyPr/>
          <a:lstStyle/>
          <a:p>
            <a:fld id="{B19B0651-EE4F-4900-A07F-96A6BFA9D0F0}" type="slidenum">
              <a:rPr lang="ru-RU" smtClean="0"/>
              <a:t>‹#›</a:t>
            </a:fld>
            <a:endParaRPr lang="ru-RU" dirty="0"/>
          </a:p>
        </p:txBody>
      </p:sp>
      <p:sp>
        <p:nvSpPr>
          <p:cNvPr id="10" name="Footer Placeholder 9"/>
          <p:cNvSpPr>
            <a:spLocks noGrp="1"/>
          </p:cNvSpPr>
          <p:nvPr>
            <p:ph type="ftr" sz="quarter" idx="12"/>
          </p:nvPr>
        </p:nvSpPr>
        <p:spPr/>
        <p:txBody>
          <a:bodyPr/>
          <a:lstStyle/>
          <a:p>
            <a:endParaRPr lang="ru-RU" dirty="0"/>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15" name="Slide Number Placeholder 14"/>
          <p:cNvSpPr>
            <a:spLocks noGrp="1"/>
          </p:cNvSpPr>
          <p:nvPr>
            <p:ph type="sldNum" sz="quarter" idx="11"/>
          </p:nvPr>
        </p:nvSpPr>
        <p:spPr/>
        <p:txBody>
          <a:bodyPr/>
          <a:lstStyle/>
          <a:p>
            <a:fld id="{B19B0651-EE4F-4900-A07F-96A6BFA9D0F0}" type="slidenum">
              <a:rPr lang="ru-RU" smtClean="0"/>
              <a:t>‹#›</a:t>
            </a:fld>
            <a:endParaRPr lang="ru-RU" dirty="0"/>
          </a:p>
        </p:txBody>
      </p:sp>
      <p:sp>
        <p:nvSpPr>
          <p:cNvPr id="16" name="Footer Placeholder 15"/>
          <p:cNvSpPr>
            <a:spLocks noGrp="1"/>
          </p:cNvSpPr>
          <p:nvPr>
            <p:ph type="ftr" sz="quarter" idx="12"/>
          </p:nvPr>
        </p:nvSpPr>
        <p:spPr/>
        <p:txBody>
          <a:bodyPr/>
          <a:lstStyle/>
          <a:p>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dirty="0"/>
          </a:p>
        </p:txBody>
      </p:sp>
      <p:sp>
        <p:nvSpPr>
          <p:cNvPr id="9" name="Footer Placeholder 8"/>
          <p:cNvSpPr>
            <a:spLocks noGrp="1"/>
          </p:cNvSpPr>
          <p:nvPr>
            <p:ph type="ftr" sz="quarter" idx="12"/>
          </p:nvPr>
        </p:nvSpPr>
        <p:spPr/>
        <p:txBody>
          <a:bodyPr/>
          <a:lstStyle/>
          <a:p>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6" name="Slide Number Placeholder 5"/>
          <p:cNvSpPr>
            <a:spLocks noGrp="1"/>
          </p:cNvSpPr>
          <p:nvPr>
            <p:ph type="sldNum" sz="quarter" idx="11"/>
          </p:nvPr>
        </p:nvSpPr>
        <p:spPr/>
        <p:txBody>
          <a:bodyPr/>
          <a:lstStyle/>
          <a:p>
            <a:fld id="{B19B0651-EE4F-4900-A07F-96A6BFA9D0F0}" type="slidenum">
              <a:rPr lang="ru-RU" smtClean="0"/>
              <a:t>‹#›</a:t>
            </a:fld>
            <a:endParaRPr lang="ru-RU" dirty="0"/>
          </a:p>
        </p:txBody>
      </p:sp>
      <p:sp>
        <p:nvSpPr>
          <p:cNvPr id="7" name="Footer Placeholder 6"/>
          <p:cNvSpPr>
            <a:spLocks noGrp="1"/>
          </p:cNvSpPr>
          <p:nvPr>
            <p:ph type="ftr" sz="quarter" idx="12"/>
          </p:nvPr>
        </p:nvSpPr>
        <p:spPr/>
        <p:txBody>
          <a:bodyPr/>
          <a:lstStyle/>
          <a:p>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16" name="Slide Number Placeholder 15"/>
          <p:cNvSpPr>
            <a:spLocks noGrp="1"/>
          </p:cNvSpPr>
          <p:nvPr>
            <p:ph type="sldNum" sz="quarter" idx="11"/>
          </p:nvPr>
        </p:nvSpPr>
        <p:spPr/>
        <p:txBody>
          <a:bodyPr/>
          <a:lstStyle/>
          <a:p>
            <a:fld id="{B19B0651-EE4F-4900-A07F-96A6BFA9D0F0}" type="slidenum">
              <a:rPr lang="ru-RU" smtClean="0"/>
              <a:t>‹#›</a:t>
            </a:fld>
            <a:endParaRPr lang="ru-RU" dirty="0"/>
          </a:p>
        </p:txBody>
      </p:sp>
      <p:sp>
        <p:nvSpPr>
          <p:cNvPr id="17" name="Footer Placeholder 16"/>
          <p:cNvSpPr>
            <a:spLocks noGrp="1"/>
          </p:cNvSpPr>
          <p:nvPr>
            <p:ph type="ftr" sz="quarter" idx="12"/>
          </p:nvPr>
        </p:nvSpPr>
        <p:spPr/>
        <p:txBody>
          <a:bodyPr/>
          <a:lstStyle/>
          <a:p>
            <a:endParaRPr lang="ru-RU" dirty="0"/>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14" name="Slide Number Placeholder 13"/>
          <p:cNvSpPr>
            <a:spLocks noGrp="1"/>
          </p:cNvSpPr>
          <p:nvPr>
            <p:ph type="sldNum" sz="quarter" idx="11"/>
          </p:nvPr>
        </p:nvSpPr>
        <p:spPr/>
        <p:txBody>
          <a:bodyPr/>
          <a:lstStyle/>
          <a:p>
            <a:fld id="{B19B0651-EE4F-4900-A07F-96A6BFA9D0F0}" type="slidenum">
              <a:rPr lang="ru-RU" smtClean="0"/>
              <a:t>‹#›</a:t>
            </a:fld>
            <a:endParaRPr lang="ru-RU" dirty="0"/>
          </a:p>
        </p:txBody>
      </p:sp>
      <p:sp>
        <p:nvSpPr>
          <p:cNvPr id="15" name="Footer Placeholder 14"/>
          <p:cNvSpPr>
            <a:spLocks noGrp="1"/>
          </p:cNvSpPr>
          <p:nvPr>
            <p:ph type="ftr" sz="quarter" idx="12"/>
          </p:nvPr>
        </p:nvSpPr>
        <p:spPr/>
        <p:txBody>
          <a:bodyPr/>
          <a:lstStyle/>
          <a:p>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01.04.2017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dirty="0">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10646048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760957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282755862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563399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dirty="0">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185670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dirty="0">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048788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dirty="0">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643797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793256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1897622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616495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588794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dirty="0">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3434430644"/>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7369371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290316337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4313898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dirty="0">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161210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dirty="0">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40514316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dirty="0">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807558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127444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877274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6716220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3878373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dirty="0">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4237292522"/>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4796009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27424337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0482054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dirty="0">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5370231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dirty="0">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4603814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dirty="0">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7163656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5286228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1745752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6872862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6846243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dirty="0">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652711982"/>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3663776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1815864462"/>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9684555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dirty="0">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3458298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dirty="0">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8145494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dirty="0">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9348050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1262533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16854131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1509293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810259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dirty="0">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1877387169"/>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6318697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1354618557"/>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7441692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dirty="0">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8403785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dirty="0">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6410245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dirty="0">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3543639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9530026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33873520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4075399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9684448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dirty="0">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2149703060"/>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1782001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3912286263"/>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3425675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dirty="0">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8189064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dirty="0">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7607958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dirty="0">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760662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178928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17496380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707779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1327160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5556256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8593671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2992962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8942251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4511860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8341391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8871814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7658999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0340814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0961509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7141573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0900214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8410129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8551568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0985285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dirty="0">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11979844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02402241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032540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8677072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34364183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7138904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22371267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dirty="0">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3215307226"/>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2835238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dirty="0">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dirty="0">
              <a:solidFill>
                <a:srgbClr val="DBF5F9">
                  <a:shade val="90000"/>
                </a:srgbClr>
              </a:solidFill>
            </a:endParaRPr>
          </a:p>
        </p:txBody>
      </p:sp>
    </p:spTree>
    <p:extLst>
      <p:ext uri="{BB962C8B-B14F-4D97-AF65-F5344CB8AC3E}">
        <p14:creationId xmlns:p14="http://schemas.microsoft.com/office/powerpoint/2010/main" val="3453769403"/>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93464465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dirty="0">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36431982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dirty="0">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4192843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dirty="0">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67699538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52377704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dirty="0">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37003742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18107319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dirty="0">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spTree>
    <p:extLst>
      <p:ext uri="{BB962C8B-B14F-4D97-AF65-F5344CB8AC3E}">
        <p14:creationId xmlns:p14="http://schemas.microsoft.com/office/powerpoint/2010/main" val="296032983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 name="McK Title Elements"/>
          <p:cNvGrpSpPr>
            <a:grpSpLocks/>
          </p:cNvGrpSpPr>
          <p:nvPr/>
        </p:nvGrpSpPr>
        <p:grpSpPr bwMode="auto">
          <a:xfrm>
            <a:off x="3078163" y="2244725"/>
            <a:ext cx="4302125" cy="3971925"/>
            <a:chOff x="2267" y="1559"/>
            <a:chExt cx="3167" cy="2760"/>
          </a:xfrm>
        </p:grpSpPr>
        <p:sp>
          <p:nvSpPr>
            <p:cNvPr id="3" name="McK Confidential" hidden="1"/>
            <p:cNvSpPr>
              <a:spLocks noChangeArrowheads="1"/>
            </p:cNvSpPr>
            <p:nvPr/>
          </p:nvSpPr>
          <p:spPr bwMode="auto">
            <a:xfrm>
              <a:off x="2267" y="1559"/>
              <a:ext cx="1760" cy="133"/>
            </a:xfrm>
            <a:prstGeom prst="rect">
              <a:avLst/>
            </a:prstGeom>
            <a:noFill/>
            <a:ln w="9525">
              <a:noFill/>
              <a:miter lim="800000"/>
              <a:headEnd/>
              <a:tailEnd/>
            </a:ln>
            <a:effectLst/>
          </p:spPr>
          <p:txBody>
            <a:bodyPr lIns="0" tIns="0" rIns="0" bIns="0">
              <a:spAutoFit/>
            </a:bodyPr>
            <a:lstStyle/>
            <a:p>
              <a:pPr defTabSz="1019175" eaLnBrk="0" fontAlgn="base" hangingPunct="0">
                <a:spcBef>
                  <a:spcPct val="0"/>
                </a:spcBef>
                <a:spcAft>
                  <a:spcPct val="0"/>
                </a:spcAft>
                <a:defRPr/>
              </a:pPr>
              <a:r>
                <a:rPr lang="en-GB" sz="1300" dirty="0">
                  <a:solidFill>
                    <a:srgbClr val="0000FF"/>
                  </a:solidFill>
                  <a:cs typeface="Arial" pitchFamily="34" charset="0"/>
                </a:rPr>
                <a:t>CONFIDENTIAL</a:t>
              </a:r>
            </a:p>
          </p:txBody>
        </p:sp>
        <p:sp>
          <p:nvSpPr>
            <p:cNvPr id="4" name="McK Disclaimer" hidden="1"/>
            <p:cNvSpPr>
              <a:spLocks noChangeArrowheads="1"/>
            </p:cNvSpPr>
            <p:nvPr>
              <p:custDataLst>
                <p:tags r:id="rId2"/>
              </p:custDataLst>
            </p:nvPr>
          </p:nvSpPr>
          <p:spPr bwMode="auto">
            <a:xfrm>
              <a:off x="2267" y="3975"/>
              <a:ext cx="3167" cy="344"/>
            </a:xfrm>
            <a:prstGeom prst="rect">
              <a:avLst/>
            </a:prstGeom>
            <a:noFill/>
            <a:ln w="9525">
              <a:noFill/>
              <a:miter lim="800000"/>
              <a:headEnd/>
              <a:tailEnd/>
            </a:ln>
            <a:effectLst/>
          </p:spPr>
          <p:txBody>
            <a:bodyPr lIns="0" tIns="0" rIns="0" bIns="0"/>
            <a:lstStyle/>
            <a:p>
              <a:pPr defTabSz="1019175" eaLnBrk="0" fontAlgn="base" hangingPunct="0">
                <a:spcBef>
                  <a:spcPct val="0"/>
                </a:spcBef>
                <a:spcAft>
                  <a:spcPct val="0"/>
                </a:spcAft>
                <a:defRPr/>
              </a:pPr>
              <a:r>
                <a:rPr lang="en-GB" sz="800" dirty="0">
                  <a:solidFill>
                    <a:srgbClr val="0000FF"/>
                  </a:solidFill>
                  <a:cs typeface="Arial" pitchFamily="34" charset="0"/>
                </a:rPr>
                <a:t>This report is solely for the use of client personnel.  No part of it may be circulated, quoted, or reproduced for distribution outside the client organisation without prior written approval from McKinsey &amp; Company. This material was used by McKinsey &amp; Company during an oral presentation; it is not a complete record of the discussion.</a:t>
              </a:r>
            </a:p>
          </p:txBody>
        </p:sp>
        <p:sp>
          <p:nvSpPr>
            <p:cNvPr id="5" name="McK Document" hidden="1"/>
            <p:cNvSpPr>
              <a:spLocks noChangeArrowheads="1"/>
            </p:cNvSpPr>
            <p:nvPr/>
          </p:nvSpPr>
          <p:spPr bwMode="auto">
            <a:xfrm>
              <a:off x="2267" y="3366"/>
              <a:ext cx="3167" cy="135"/>
            </a:xfrm>
            <a:prstGeom prst="rect">
              <a:avLst/>
            </a:prstGeom>
            <a:noFill/>
            <a:ln w="9525">
              <a:noFill/>
              <a:miter lim="800000"/>
              <a:headEnd/>
              <a:tailEnd/>
            </a:ln>
            <a:effectLst/>
          </p:spPr>
          <p:txBody>
            <a:bodyPr lIns="0" tIns="0" rIns="0" bIns="0"/>
            <a:lstStyle/>
            <a:p>
              <a:pPr defTabSz="936625" eaLnBrk="0" fontAlgn="base" hangingPunct="0">
                <a:spcBef>
                  <a:spcPct val="0"/>
                </a:spcBef>
                <a:spcAft>
                  <a:spcPct val="0"/>
                </a:spcAft>
                <a:defRPr/>
              </a:pPr>
              <a:r>
                <a:rPr lang="en-GB" sz="1300" dirty="0">
                  <a:solidFill>
                    <a:srgbClr val="FFFFFF"/>
                  </a:solidFill>
                  <a:cs typeface="Arial" pitchFamily="34" charset="0"/>
                </a:rPr>
                <a:t>Document</a:t>
              </a:r>
            </a:p>
          </p:txBody>
        </p:sp>
        <p:sp>
          <p:nvSpPr>
            <p:cNvPr id="6" name="McK Date" hidden="1"/>
            <p:cNvSpPr txBox="1">
              <a:spLocks noChangeArrowheads="1"/>
            </p:cNvSpPr>
            <p:nvPr/>
          </p:nvSpPr>
          <p:spPr bwMode="auto">
            <a:xfrm>
              <a:off x="2267" y="3547"/>
              <a:ext cx="3167" cy="136"/>
            </a:xfrm>
            <a:prstGeom prst="rect">
              <a:avLst/>
            </a:prstGeom>
            <a:noFill/>
            <a:ln w="12700">
              <a:noFill/>
              <a:miter lim="800000"/>
              <a:headEnd type="none" w="sm" len="sm"/>
              <a:tailEnd type="none" w="sm" len="sm"/>
            </a:ln>
            <a:effectLst/>
          </p:spPr>
          <p:txBody>
            <a:bodyPr lIns="0" tIns="0" rIns="0" bIns="0"/>
            <a:lstStyle/>
            <a:p>
              <a:pPr defTabSz="839788" eaLnBrk="0" fontAlgn="base" hangingPunct="0">
                <a:spcBef>
                  <a:spcPct val="50000"/>
                </a:spcBef>
                <a:spcAft>
                  <a:spcPct val="0"/>
                </a:spcAft>
                <a:defRPr/>
              </a:pPr>
              <a:r>
                <a:rPr lang="en-GB" sz="1300" dirty="0">
                  <a:solidFill>
                    <a:srgbClr val="FFFFFF"/>
                  </a:solidFill>
                  <a:cs typeface="Arial" pitchFamily="34" charset="0"/>
                </a:rPr>
                <a:t>Date</a:t>
              </a:r>
            </a:p>
          </p:txBody>
        </p:sp>
      </p:grpSp>
      <p:sp>
        <p:nvSpPr>
          <p:cNvPr id="7" name="McK Disclaimer"/>
          <p:cNvSpPr>
            <a:spLocks noChangeArrowheads="1"/>
          </p:cNvSpPr>
          <p:nvPr>
            <p:custDataLst>
              <p:tags r:id="rId1"/>
            </p:custDataLst>
          </p:nvPr>
        </p:nvSpPr>
        <p:spPr bwMode="auto">
          <a:xfrm>
            <a:off x="390525" y="6021388"/>
            <a:ext cx="7646988" cy="469900"/>
          </a:xfrm>
          <a:prstGeom prst="rect">
            <a:avLst/>
          </a:prstGeom>
          <a:noFill/>
          <a:ln w="9525">
            <a:noFill/>
            <a:miter lim="800000"/>
            <a:headEnd/>
            <a:tailEnd/>
          </a:ln>
          <a:effectLst/>
        </p:spPr>
        <p:txBody>
          <a:bodyPr lIns="0" tIns="0" rIns="0" bIns="0"/>
          <a:lstStyle/>
          <a:p>
            <a:pPr defTabSz="1019175" eaLnBrk="0" fontAlgn="base" hangingPunct="0">
              <a:spcBef>
                <a:spcPct val="0"/>
              </a:spcBef>
              <a:spcAft>
                <a:spcPct val="0"/>
              </a:spcAft>
              <a:defRPr/>
            </a:pPr>
            <a:endParaRPr lang="en-US" sz="900" dirty="0">
              <a:solidFill>
                <a:srgbClr val="0D006A"/>
              </a:solidFill>
              <a:cs typeface="Arial" pitchFamily="34" charset="0"/>
            </a:endParaRPr>
          </a:p>
        </p:txBody>
      </p:sp>
      <p:pic>
        <p:nvPicPr>
          <p:cNvPr id="8" name="Picture 8" descr="ISAF PP Background (2009)v2a"/>
          <p:cNvPicPr>
            <a:picLocks noChangeAspect="1" noChangeArrowheads="1"/>
          </p:cNvPicPr>
          <p:nvPr/>
        </p:nvPicPr>
        <p:blipFill>
          <a:blip r:embed="rId4" cstate="print"/>
          <a:srcRect/>
          <a:stretch>
            <a:fillRect/>
          </a:stretch>
        </p:blipFill>
        <p:spPr bwMode="auto">
          <a:xfrm>
            <a:off x="0" y="0"/>
            <a:ext cx="9205913" cy="6872288"/>
          </a:xfrm>
          <a:prstGeom prst="rect">
            <a:avLst/>
          </a:prstGeom>
          <a:noFill/>
          <a:ln w="9525">
            <a:noFill/>
            <a:miter lim="800000"/>
            <a:headEnd/>
            <a:tailEnd/>
          </a:ln>
        </p:spPr>
      </p:pic>
      <p:sp>
        <p:nvSpPr>
          <p:cNvPr id="9" name="Text Box 9"/>
          <p:cNvSpPr txBox="1">
            <a:spLocks noChangeArrowheads="1"/>
          </p:cNvSpPr>
          <p:nvPr/>
        </p:nvSpPr>
        <p:spPr bwMode="auto">
          <a:xfrm>
            <a:off x="0" y="2663825"/>
            <a:ext cx="9144000" cy="549275"/>
          </a:xfrm>
          <a:prstGeom prst="rect">
            <a:avLst/>
          </a:prstGeom>
          <a:noFill/>
          <a:ln w="9525" algn="ctr">
            <a:noFill/>
            <a:miter lim="800000"/>
            <a:headEnd/>
            <a:tailEnd/>
          </a:ln>
          <a:effectLst/>
        </p:spPr>
        <p:txBody>
          <a:bodyPr lIns="0" tIns="0" rIns="0" bIns="0">
            <a:spAutoFit/>
          </a:bodyPr>
          <a:lstStyle/>
          <a:p>
            <a:pPr algn="ctr" defTabSz="936625" eaLnBrk="0" fontAlgn="base" hangingPunct="0">
              <a:spcBef>
                <a:spcPct val="50000"/>
              </a:spcBef>
              <a:spcAft>
                <a:spcPct val="0"/>
              </a:spcAft>
              <a:defRPr/>
            </a:pPr>
            <a:r>
              <a:rPr lang="en-GB" sz="3600" b="1" dirty="0">
                <a:solidFill>
                  <a:srgbClr val="001D61"/>
                </a:solidFill>
                <a:cs typeface="Arial" pitchFamily="34" charset="0"/>
              </a:rPr>
              <a:t>International Sailing Federation</a:t>
            </a:r>
          </a:p>
        </p:txBody>
      </p:sp>
    </p:spTree>
    <p:extLst>
      <p:ext uri="{BB962C8B-B14F-4D97-AF65-F5344CB8AC3E}">
        <p14:creationId xmlns:p14="http://schemas.microsoft.com/office/powerpoint/2010/main" val="3879019387"/>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417754670"/>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403670493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54000" y="1052513"/>
            <a:ext cx="4230688" cy="177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37088" y="1052513"/>
            <a:ext cx="4230687" cy="177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128836264"/>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764853435"/>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extLst>
      <p:ext uri="{BB962C8B-B14F-4D97-AF65-F5344CB8AC3E}">
        <p14:creationId xmlns:p14="http://schemas.microsoft.com/office/powerpoint/2010/main" val="3797477572"/>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287920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112073697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149754341"/>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70043877"/>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84163"/>
            <a:ext cx="2160587" cy="254793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3838" y="284163"/>
            <a:ext cx="6330950" cy="25479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99841248"/>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838" y="284163"/>
            <a:ext cx="8643937" cy="54927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254000" y="1052513"/>
            <a:ext cx="8613775" cy="1779587"/>
          </a:xfrm>
        </p:spPr>
        <p:txBody>
          <a:bodyPr/>
          <a:lstStyle/>
          <a:p>
            <a:pPr lvl="0"/>
            <a:endParaRPr lang="ru-RU" noProof="0" dirty="0" smtClean="0"/>
          </a:p>
        </p:txBody>
      </p:sp>
    </p:spTree>
    <p:extLst>
      <p:ext uri="{BB962C8B-B14F-4D97-AF65-F5344CB8AC3E}">
        <p14:creationId xmlns:p14="http://schemas.microsoft.com/office/powerpoint/2010/main" val="3424640903"/>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 name="McK Title Elements"/>
          <p:cNvGrpSpPr>
            <a:grpSpLocks/>
          </p:cNvGrpSpPr>
          <p:nvPr/>
        </p:nvGrpSpPr>
        <p:grpSpPr bwMode="auto">
          <a:xfrm>
            <a:off x="3078163" y="2244725"/>
            <a:ext cx="4302125" cy="3971925"/>
            <a:chOff x="2267" y="1559"/>
            <a:chExt cx="3167" cy="2760"/>
          </a:xfrm>
        </p:grpSpPr>
        <p:sp>
          <p:nvSpPr>
            <p:cNvPr id="3" name="McK Confidential" hidden="1"/>
            <p:cNvSpPr>
              <a:spLocks noChangeArrowheads="1"/>
            </p:cNvSpPr>
            <p:nvPr/>
          </p:nvSpPr>
          <p:spPr bwMode="auto">
            <a:xfrm>
              <a:off x="2267" y="1559"/>
              <a:ext cx="1760" cy="133"/>
            </a:xfrm>
            <a:prstGeom prst="rect">
              <a:avLst/>
            </a:prstGeom>
            <a:noFill/>
            <a:ln w="9525">
              <a:noFill/>
              <a:miter lim="800000"/>
              <a:headEnd/>
              <a:tailEnd/>
            </a:ln>
            <a:effectLst/>
          </p:spPr>
          <p:txBody>
            <a:bodyPr lIns="0" tIns="0" rIns="0" bIns="0">
              <a:spAutoFit/>
            </a:bodyPr>
            <a:lstStyle/>
            <a:p>
              <a:pPr defTabSz="1019175" eaLnBrk="0" fontAlgn="base" hangingPunct="0">
                <a:spcBef>
                  <a:spcPct val="0"/>
                </a:spcBef>
                <a:spcAft>
                  <a:spcPct val="0"/>
                </a:spcAft>
                <a:defRPr/>
              </a:pPr>
              <a:r>
                <a:rPr lang="en-GB" sz="1300" dirty="0">
                  <a:solidFill>
                    <a:srgbClr val="0000FF"/>
                  </a:solidFill>
                  <a:cs typeface="Arial" pitchFamily="34" charset="0"/>
                </a:rPr>
                <a:t>CONFIDENTIAL</a:t>
              </a:r>
            </a:p>
          </p:txBody>
        </p:sp>
        <p:sp>
          <p:nvSpPr>
            <p:cNvPr id="4" name="McK Disclaimer" hidden="1"/>
            <p:cNvSpPr>
              <a:spLocks noChangeArrowheads="1"/>
            </p:cNvSpPr>
            <p:nvPr>
              <p:custDataLst>
                <p:tags r:id="rId2"/>
              </p:custDataLst>
            </p:nvPr>
          </p:nvSpPr>
          <p:spPr bwMode="auto">
            <a:xfrm>
              <a:off x="2267" y="3975"/>
              <a:ext cx="3167" cy="344"/>
            </a:xfrm>
            <a:prstGeom prst="rect">
              <a:avLst/>
            </a:prstGeom>
            <a:noFill/>
            <a:ln w="9525">
              <a:noFill/>
              <a:miter lim="800000"/>
              <a:headEnd/>
              <a:tailEnd/>
            </a:ln>
            <a:effectLst/>
          </p:spPr>
          <p:txBody>
            <a:bodyPr lIns="0" tIns="0" rIns="0" bIns="0"/>
            <a:lstStyle/>
            <a:p>
              <a:pPr defTabSz="1019175" eaLnBrk="0" fontAlgn="base" hangingPunct="0">
                <a:spcBef>
                  <a:spcPct val="0"/>
                </a:spcBef>
                <a:spcAft>
                  <a:spcPct val="0"/>
                </a:spcAft>
                <a:defRPr/>
              </a:pPr>
              <a:r>
                <a:rPr lang="en-GB" sz="800" dirty="0">
                  <a:solidFill>
                    <a:srgbClr val="0000FF"/>
                  </a:solidFill>
                  <a:cs typeface="Arial" pitchFamily="34" charset="0"/>
                </a:rPr>
                <a:t>This report is solely for the use of client personnel.  No part of it may be circulated, quoted, or reproduced for distribution outside the client organisation without prior written approval from McKinsey &amp; Company. This material was used by McKinsey &amp; Company during an oral presentation; it is not a complete record of the discussion.</a:t>
              </a:r>
            </a:p>
          </p:txBody>
        </p:sp>
        <p:sp>
          <p:nvSpPr>
            <p:cNvPr id="5" name="McK Document" hidden="1"/>
            <p:cNvSpPr>
              <a:spLocks noChangeArrowheads="1"/>
            </p:cNvSpPr>
            <p:nvPr/>
          </p:nvSpPr>
          <p:spPr bwMode="auto">
            <a:xfrm>
              <a:off x="2267" y="3366"/>
              <a:ext cx="3167" cy="135"/>
            </a:xfrm>
            <a:prstGeom prst="rect">
              <a:avLst/>
            </a:prstGeom>
            <a:noFill/>
            <a:ln w="9525">
              <a:noFill/>
              <a:miter lim="800000"/>
              <a:headEnd/>
              <a:tailEnd/>
            </a:ln>
            <a:effectLst/>
          </p:spPr>
          <p:txBody>
            <a:bodyPr lIns="0" tIns="0" rIns="0" bIns="0"/>
            <a:lstStyle/>
            <a:p>
              <a:pPr defTabSz="936625" eaLnBrk="0" fontAlgn="base" hangingPunct="0">
                <a:spcBef>
                  <a:spcPct val="0"/>
                </a:spcBef>
                <a:spcAft>
                  <a:spcPct val="0"/>
                </a:spcAft>
                <a:defRPr/>
              </a:pPr>
              <a:r>
                <a:rPr lang="en-GB" sz="1300" dirty="0">
                  <a:solidFill>
                    <a:srgbClr val="FFFFFF"/>
                  </a:solidFill>
                  <a:cs typeface="Arial" pitchFamily="34" charset="0"/>
                </a:rPr>
                <a:t>Document</a:t>
              </a:r>
            </a:p>
          </p:txBody>
        </p:sp>
        <p:sp>
          <p:nvSpPr>
            <p:cNvPr id="6" name="McK Date" hidden="1"/>
            <p:cNvSpPr txBox="1">
              <a:spLocks noChangeArrowheads="1"/>
            </p:cNvSpPr>
            <p:nvPr/>
          </p:nvSpPr>
          <p:spPr bwMode="auto">
            <a:xfrm>
              <a:off x="2267" y="3547"/>
              <a:ext cx="3167" cy="136"/>
            </a:xfrm>
            <a:prstGeom prst="rect">
              <a:avLst/>
            </a:prstGeom>
            <a:noFill/>
            <a:ln w="12700">
              <a:noFill/>
              <a:miter lim="800000"/>
              <a:headEnd type="none" w="sm" len="sm"/>
              <a:tailEnd type="none" w="sm" len="sm"/>
            </a:ln>
            <a:effectLst/>
          </p:spPr>
          <p:txBody>
            <a:bodyPr lIns="0" tIns="0" rIns="0" bIns="0"/>
            <a:lstStyle/>
            <a:p>
              <a:pPr defTabSz="839788" eaLnBrk="0" fontAlgn="base" hangingPunct="0">
                <a:spcBef>
                  <a:spcPct val="50000"/>
                </a:spcBef>
                <a:spcAft>
                  <a:spcPct val="0"/>
                </a:spcAft>
                <a:defRPr/>
              </a:pPr>
              <a:r>
                <a:rPr lang="en-GB" sz="1300" dirty="0">
                  <a:solidFill>
                    <a:srgbClr val="FFFFFF"/>
                  </a:solidFill>
                  <a:cs typeface="Arial" pitchFamily="34" charset="0"/>
                </a:rPr>
                <a:t>Date</a:t>
              </a:r>
            </a:p>
          </p:txBody>
        </p:sp>
      </p:grpSp>
      <p:sp>
        <p:nvSpPr>
          <p:cNvPr id="7" name="McK Disclaimer"/>
          <p:cNvSpPr>
            <a:spLocks noChangeArrowheads="1"/>
          </p:cNvSpPr>
          <p:nvPr>
            <p:custDataLst>
              <p:tags r:id="rId1"/>
            </p:custDataLst>
          </p:nvPr>
        </p:nvSpPr>
        <p:spPr bwMode="auto">
          <a:xfrm>
            <a:off x="390525" y="6021388"/>
            <a:ext cx="7646988" cy="469900"/>
          </a:xfrm>
          <a:prstGeom prst="rect">
            <a:avLst/>
          </a:prstGeom>
          <a:noFill/>
          <a:ln w="9525">
            <a:noFill/>
            <a:miter lim="800000"/>
            <a:headEnd/>
            <a:tailEnd/>
          </a:ln>
          <a:effectLst/>
        </p:spPr>
        <p:txBody>
          <a:bodyPr lIns="0" tIns="0" rIns="0" bIns="0"/>
          <a:lstStyle/>
          <a:p>
            <a:pPr defTabSz="1019175" eaLnBrk="0" fontAlgn="base" hangingPunct="0">
              <a:spcBef>
                <a:spcPct val="0"/>
              </a:spcBef>
              <a:spcAft>
                <a:spcPct val="0"/>
              </a:spcAft>
              <a:defRPr/>
            </a:pPr>
            <a:endParaRPr lang="en-US" sz="900" dirty="0">
              <a:solidFill>
                <a:srgbClr val="0D006A"/>
              </a:solidFill>
              <a:cs typeface="Arial" pitchFamily="34" charset="0"/>
            </a:endParaRPr>
          </a:p>
        </p:txBody>
      </p:sp>
      <p:pic>
        <p:nvPicPr>
          <p:cNvPr id="8" name="Picture 8" descr="ISAF PP Background (2009)v2a"/>
          <p:cNvPicPr>
            <a:picLocks noChangeAspect="1" noChangeArrowheads="1"/>
          </p:cNvPicPr>
          <p:nvPr/>
        </p:nvPicPr>
        <p:blipFill>
          <a:blip r:embed="rId4" cstate="print"/>
          <a:srcRect/>
          <a:stretch>
            <a:fillRect/>
          </a:stretch>
        </p:blipFill>
        <p:spPr bwMode="auto">
          <a:xfrm>
            <a:off x="0" y="0"/>
            <a:ext cx="9205913" cy="6872288"/>
          </a:xfrm>
          <a:prstGeom prst="rect">
            <a:avLst/>
          </a:prstGeom>
          <a:noFill/>
          <a:ln w="9525">
            <a:noFill/>
            <a:miter lim="800000"/>
            <a:headEnd/>
            <a:tailEnd/>
          </a:ln>
        </p:spPr>
      </p:pic>
      <p:sp>
        <p:nvSpPr>
          <p:cNvPr id="9" name="Text Box 9"/>
          <p:cNvSpPr txBox="1">
            <a:spLocks noChangeArrowheads="1"/>
          </p:cNvSpPr>
          <p:nvPr/>
        </p:nvSpPr>
        <p:spPr bwMode="auto">
          <a:xfrm>
            <a:off x="0" y="2663825"/>
            <a:ext cx="9144000" cy="549275"/>
          </a:xfrm>
          <a:prstGeom prst="rect">
            <a:avLst/>
          </a:prstGeom>
          <a:noFill/>
          <a:ln w="9525" algn="ctr">
            <a:noFill/>
            <a:miter lim="800000"/>
            <a:headEnd/>
            <a:tailEnd/>
          </a:ln>
          <a:effectLst/>
        </p:spPr>
        <p:txBody>
          <a:bodyPr lIns="0" tIns="0" rIns="0" bIns="0">
            <a:spAutoFit/>
          </a:bodyPr>
          <a:lstStyle/>
          <a:p>
            <a:pPr algn="ctr" defTabSz="936625" eaLnBrk="0" fontAlgn="base" hangingPunct="0">
              <a:spcBef>
                <a:spcPct val="50000"/>
              </a:spcBef>
              <a:spcAft>
                <a:spcPct val="0"/>
              </a:spcAft>
              <a:defRPr/>
            </a:pPr>
            <a:r>
              <a:rPr lang="en-GB" sz="3600" b="1" dirty="0">
                <a:solidFill>
                  <a:srgbClr val="001D61"/>
                </a:solidFill>
                <a:cs typeface="Arial" pitchFamily="34" charset="0"/>
              </a:rPr>
              <a:t>International Sailing Federation</a:t>
            </a:r>
          </a:p>
        </p:txBody>
      </p:sp>
    </p:spTree>
    <p:extLst>
      <p:ext uri="{BB962C8B-B14F-4D97-AF65-F5344CB8AC3E}">
        <p14:creationId xmlns:p14="http://schemas.microsoft.com/office/powerpoint/2010/main" val="1993932724"/>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589902794"/>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1902097296"/>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54000" y="1052513"/>
            <a:ext cx="4230688" cy="177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37088" y="1052513"/>
            <a:ext cx="4230687" cy="177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546199207"/>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470397273"/>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extLst>
      <p:ext uri="{BB962C8B-B14F-4D97-AF65-F5344CB8AC3E}">
        <p14:creationId xmlns:p14="http://schemas.microsoft.com/office/powerpoint/2010/main" val="2715855459"/>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527402"/>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145859394"/>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4097432811"/>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311925336"/>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84163"/>
            <a:ext cx="2160587" cy="254793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3838" y="284163"/>
            <a:ext cx="6330950" cy="25479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899051169"/>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838" y="284163"/>
            <a:ext cx="8643937" cy="54927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254000" y="1052513"/>
            <a:ext cx="8613775" cy="1779587"/>
          </a:xfrm>
        </p:spPr>
        <p:txBody>
          <a:bodyPr/>
          <a:lstStyle/>
          <a:p>
            <a:pPr lvl="0"/>
            <a:endParaRPr lang="ru-RU" noProof="0" dirty="0" smtClean="0"/>
          </a:p>
        </p:txBody>
      </p:sp>
    </p:spTree>
    <p:extLst>
      <p:ext uri="{BB962C8B-B14F-4D97-AF65-F5344CB8AC3E}">
        <p14:creationId xmlns:p14="http://schemas.microsoft.com/office/powerpoint/2010/main" val="2513856037"/>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2" name="McK Title Elements"/>
          <p:cNvGrpSpPr>
            <a:grpSpLocks/>
          </p:cNvGrpSpPr>
          <p:nvPr/>
        </p:nvGrpSpPr>
        <p:grpSpPr bwMode="auto">
          <a:xfrm>
            <a:off x="3078163" y="2244725"/>
            <a:ext cx="4302125" cy="3971925"/>
            <a:chOff x="2267" y="1559"/>
            <a:chExt cx="3167" cy="2760"/>
          </a:xfrm>
        </p:grpSpPr>
        <p:sp>
          <p:nvSpPr>
            <p:cNvPr id="3" name="McK Confidential" hidden="1"/>
            <p:cNvSpPr>
              <a:spLocks noChangeArrowheads="1"/>
            </p:cNvSpPr>
            <p:nvPr/>
          </p:nvSpPr>
          <p:spPr bwMode="auto">
            <a:xfrm>
              <a:off x="2267" y="1559"/>
              <a:ext cx="1760" cy="133"/>
            </a:xfrm>
            <a:prstGeom prst="rect">
              <a:avLst/>
            </a:prstGeom>
            <a:noFill/>
            <a:ln w="9525">
              <a:noFill/>
              <a:miter lim="800000"/>
              <a:headEnd/>
              <a:tailEnd/>
            </a:ln>
            <a:effectLst/>
          </p:spPr>
          <p:txBody>
            <a:bodyPr lIns="0" tIns="0" rIns="0" bIns="0">
              <a:spAutoFit/>
            </a:bodyPr>
            <a:lstStyle/>
            <a:p>
              <a:pPr defTabSz="1019175" eaLnBrk="0" fontAlgn="base" hangingPunct="0">
                <a:spcBef>
                  <a:spcPct val="0"/>
                </a:spcBef>
                <a:spcAft>
                  <a:spcPct val="0"/>
                </a:spcAft>
                <a:defRPr/>
              </a:pPr>
              <a:r>
                <a:rPr lang="en-GB" sz="1300" dirty="0">
                  <a:solidFill>
                    <a:srgbClr val="0000FF"/>
                  </a:solidFill>
                  <a:cs typeface="Arial" pitchFamily="34" charset="0"/>
                </a:rPr>
                <a:t>CONFIDENTIAL</a:t>
              </a:r>
            </a:p>
          </p:txBody>
        </p:sp>
        <p:sp>
          <p:nvSpPr>
            <p:cNvPr id="4" name="McK Disclaimer" hidden="1"/>
            <p:cNvSpPr>
              <a:spLocks noChangeArrowheads="1"/>
            </p:cNvSpPr>
            <p:nvPr>
              <p:custDataLst>
                <p:tags r:id="rId2"/>
              </p:custDataLst>
            </p:nvPr>
          </p:nvSpPr>
          <p:spPr bwMode="auto">
            <a:xfrm>
              <a:off x="2267" y="3975"/>
              <a:ext cx="3167" cy="344"/>
            </a:xfrm>
            <a:prstGeom prst="rect">
              <a:avLst/>
            </a:prstGeom>
            <a:noFill/>
            <a:ln w="9525">
              <a:noFill/>
              <a:miter lim="800000"/>
              <a:headEnd/>
              <a:tailEnd/>
            </a:ln>
            <a:effectLst/>
          </p:spPr>
          <p:txBody>
            <a:bodyPr lIns="0" tIns="0" rIns="0" bIns="0"/>
            <a:lstStyle/>
            <a:p>
              <a:pPr defTabSz="1019175" eaLnBrk="0" fontAlgn="base" hangingPunct="0">
                <a:spcBef>
                  <a:spcPct val="0"/>
                </a:spcBef>
                <a:spcAft>
                  <a:spcPct val="0"/>
                </a:spcAft>
                <a:defRPr/>
              </a:pPr>
              <a:r>
                <a:rPr lang="en-GB" sz="800" dirty="0">
                  <a:solidFill>
                    <a:srgbClr val="0000FF"/>
                  </a:solidFill>
                  <a:cs typeface="Arial" pitchFamily="34" charset="0"/>
                </a:rPr>
                <a:t>This report is solely for the use of client personnel.  No part of it may be circulated, quoted, or reproduced for distribution outside the client organisation without prior written approval from McKinsey &amp; Company. This material was used by McKinsey &amp; Company during an oral presentation; it is not a complete record of the discussion.</a:t>
              </a:r>
            </a:p>
          </p:txBody>
        </p:sp>
        <p:sp>
          <p:nvSpPr>
            <p:cNvPr id="5" name="McK Document" hidden="1"/>
            <p:cNvSpPr>
              <a:spLocks noChangeArrowheads="1"/>
            </p:cNvSpPr>
            <p:nvPr/>
          </p:nvSpPr>
          <p:spPr bwMode="auto">
            <a:xfrm>
              <a:off x="2267" y="3366"/>
              <a:ext cx="3167" cy="135"/>
            </a:xfrm>
            <a:prstGeom prst="rect">
              <a:avLst/>
            </a:prstGeom>
            <a:noFill/>
            <a:ln w="9525">
              <a:noFill/>
              <a:miter lim="800000"/>
              <a:headEnd/>
              <a:tailEnd/>
            </a:ln>
            <a:effectLst/>
          </p:spPr>
          <p:txBody>
            <a:bodyPr lIns="0" tIns="0" rIns="0" bIns="0"/>
            <a:lstStyle/>
            <a:p>
              <a:pPr defTabSz="936625" eaLnBrk="0" fontAlgn="base" hangingPunct="0">
                <a:spcBef>
                  <a:spcPct val="0"/>
                </a:spcBef>
                <a:spcAft>
                  <a:spcPct val="0"/>
                </a:spcAft>
                <a:defRPr/>
              </a:pPr>
              <a:r>
                <a:rPr lang="en-GB" sz="1300" dirty="0">
                  <a:solidFill>
                    <a:srgbClr val="FFFFFF"/>
                  </a:solidFill>
                  <a:cs typeface="Arial" pitchFamily="34" charset="0"/>
                </a:rPr>
                <a:t>Document</a:t>
              </a:r>
            </a:p>
          </p:txBody>
        </p:sp>
        <p:sp>
          <p:nvSpPr>
            <p:cNvPr id="6" name="McK Date" hidden="1"/>
            <p:cNvSpPr txBox="1">
              <a:spLocks noChangeArrowheads="1"/>
            </p:cNvSpPr>
            <p:nvPr/>
          </p:nvSpPr>
          <p:spPr bwMode="auto">
            <a:xfrm>
              <a:off x="2267" y="3547"/>
              <a:ext cx="3167" cy="136"/>
            </a:xfrm>
            <a:prstGeom prst="rect">
              <a:avLst/>
            </a:prstGeom>
            <a:noFill/>
            <a:ln w="12700">
              <a:noFill/>
              <a:miter lim="800000"/>
              <a:headEnd type="none" w="sm" len="sm"/>
              <a:tailEnd type="none" w="sm" len="sm"/>
            </a:ln>
            <a:effectLst/>
          </p:spPr>
          <p:txBody>
            <a:bodyPr lIns="0" tIns="0" rIns="0" bIns="0"/>
            <a:lstStyle/>
            <a:p>
              <a:pPr defTabSz="839788" eaLnBrk="0" fontAlgn="base" hangingPunct="0">
                <a:spcBef>
                  <a:spcPct val="50000"/>
                </a:spcBef>
                <a:spcAft>
                  <a:spcPct val="0"/>
                </a:spcAft>
                <a:defRPr/>
              </a:pPr>
              <a:r>
                <a:rPr lang="en-GB" sz="1300" dirty="0">
                  <a:solidFill>
                    <a:srgbClr val="FFFFFF"/>
                  </a:solidFill>
                  <a:cs typeface="Arial" pitchFamily="34" charset="0"/>
                </a:rPr>
                <a:t>Date</a:t>
              </a:r>
            </a:p>
          </p:txBody>
        </p:sp>
      </p:grpSp>
      <p:sp>
        <p:nvSpPr>
          <p:cNvPr id="7" name="McK Disclaimer"/>
          <p:cNvSpPr>
            <a:spLocks noChangeArrowheads="1"/>
          </p:cNvSpPr>
          <p:nvPr>
            <p:custDataLst>
              <p:tags r:id="rId1"/>
            </p:custDataLst>
          </p:nvPr>
        </p:nvSpPr>
        <p:spPr bwMode="auto">
          <a:xfrm>
            <a:off x="390525" y="6021388"/>
            <a:ext cx="7646988" cy="469900"/>
          </a:xfrm>
          <a:prstGeom prst="rect">
            <a:avLst/>
          </a:prstGeom>
          <a:noFill/>
          <a:ln w="9525">
            <a:noFill/>
            <a:miter lim="800000"/>
            <a:headEnd/>
            <a:tailEnd/>
          </a:ln>
          <a:effectLst/>
        </p:spPr>
        <p:txBody>
          <a:bodyPr lIns="0" tIns="0" rIns="0" bIns="0"/>
          <a:lstStyle/>
          <a:p>
            <a:pPr defTabSz="1019175" eaLnBrk="0" fontAlgn="base" hangingPunct="0">
              <a:spcBef>
                <a:spcPct val="0"/>
              </a:spcBef>
              <a:spcAft>
                <a:spcPct val="0"/>
              </a:spcAft>
              <a:defRPr/>
            </a:pPr>
            <a:endParaRPr lang="en-US" sz="900" dirty="0">
              <a:solidFill>
                <a:srgbClr val="0D006A"/>
              </a:solidFill>
              <a:cs typeface="Arial" pitchFamily="34" charset="0"/>
            </a:endParaRPr>
          </a:p>
        </p:txBody>
      </p:sp>
      <p:pic>
        <p:nvPicPr>
          <p:cNvPr id="8" name="Picture 8" descr="ISAF PP Background (2009)v2a"/>
          <p:cNvPicPr>
            <a:picLocks noChangeAspect="1" noChangeArrowheads="1"/>
          </p:cNvPicPr>
          <p:nvPr/>
        </p:nvPicPr>
        <p:blipFill>
          <a:blip r:embed="rId4" cstate="print"/>
          <a:srcRect/>
          <a:stretch>
            <a:fillRect/>
          </a:stretch>
        </p:blipFill>
        <p:spPr bwMode="auto">
          <a:xfrm>
            <a:off x="0" y="0"/>
            <a:ext cx="9205913" cy="6872288"/>
          </a:xfrm>
          <a:prstGeom prst="rect">
            <a:avLst/>
          </a:prstGeom>
          <a:noFill/>
          <a:ln w="9525">
            <a:noFill/>
            <a:miter lim="800000"/>
            <a:headEnd/>
            <a:tailEnd/>
          </a:ln>
        </p:spPr>
      </p:pic>
      <p:sp>
        <p:nvSpPr>
          <p:cNvPr id="9" name="Text Box 9"/>
          <p:cNvSpPr txBox="1">
            <a:spLocks noChangeArrowheads="1"/>
          </p:cNvSpPr>
          <p:nvPr/>
        </p:nvSpPr>
        <p:spPr bwMode="auto">
          <a:xfrm>
            <a:off x="0" y="2663825"/>
            <a:ext cx="9144000" cy="549275"/>
          </a:xfrm>
          <a:prstGeom prst="rect">
            <a:avLst/>
          </a:prstGeom>
          <a:noFill/>
          <a:ln w="9525" algn="ctr">
            <a:noFill/>
            <a:miter lim="800000"/>
            <a:headEnd/>
            <a:tailEnd/>
          </a:ln>
          <a:effectLst/>
        </p:spPr>
        <p:txBody>
          <a:bodyPr lIns="0" tIns="0" rIns="0" bIns="0">
            <a:spAutoFit/>
          </a:bodyPr>
          <a:lstStyle/>
          <a:p>
            <a:pPr algn="ctr" defTabSz="936625" eaLnBrk="0" fontAlgn="base" hangingPunct="0">
              <a:spcBef>
                <a:spcPct val="50000"/>
              </a:spcBef>
              <a:spcAft>
                <a:spcPct val="0"/>
              </a:spcAft>
              <a:defRPr/>
            </a:pPr>
            <a:r>
              <a:rPr lang="en-GB" sz="3600" b="1" dirty="0">
                <a:solidFill>
                  <a:srgbClr val="001D61"/>
                </a:solidFill>
                <a:cs typeface="Arial" pitchFamily="34" charset="0"/>
              </a:rPr>
              <a:t>International Sailing Federation</a:t>
            </a:r>
          </a:p>
        </p:txBody>
      </p:sp>
    </p:spTree>
    <p:extLst>
      <p:ext uri="{BB962C8B-B14F-4D97-AF65-F5344CB8AC3E}">
        <p14:creationId xmlns:p14="http://schemas.microsoft.com/office/powerpoint/2010/main" val="3127244526"/>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591770377"/>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448439753"/>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254000" y="1052513"/>
            <a:ext cx="4230688" cy="177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37088" y="1052513"/>
            <a:ext cx="4230687" cy="177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849957629"/>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4118361117"/>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extLst>
      <p:ext uri="{BB962C8B-B14F-4D97-AF65-F5344CB8AC3E}">
        <p14:creationId xmlns:p14="http://schemas.microsoft.com/office/powerpoint/2010/main" val="3403577631"/>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003078"/>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916362915"/>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1646747446"/>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661612823"/>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84163"/>
            <a:ext cx="2160587" cy="254793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23838" y="284163"/>
            <a:ext cx="6330950" cy="25479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466785371"/>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838" y="284163"/>
            <a:ext cx="8643937" cy="54927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254000" y="1052513"/>
            <a:ext cx="8613775" cy="1779587"/>
          </a:xfrm>
        </p:spPr>
        <p:txBody>
          <a:bodyPr/>
          <a:lstStyle/>
          <a:p>
            <a:pPr lvl="0"/>
            <a:endParaRPr lang="ru-RU" noProof="0" dirty="0" smtClean="0"/>
          </a:p>
        </p:txBody>
      </p:sp>
    </p:spTree>
    <p:extLst>
      <p:ext uri="{BB962C8B-B14F-4D97-AF65-F5344CB8AC3E}">
        <p14:creationId xmlns:p14="http://schemas.microsoft.com/office/powerpoint/2010/main" val="2639685168"/>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a:solidFill>
                <a:srgbClr val="DBF5F9">
                  <a:shade val="90000"/>
                </a:srgbClr>
              </a:solidFill>
            </a:endParaRPr>
          </a:p>
        </p:txBody>
      </p:sp>
      <p:sp>
        <p:nvSpPr>
          <p:cNvPr id="27" name="Номер слайда 26"/>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3848291698"/>
      </p:ext>
    </p:extLst>
  </p:cSld>
  <p:clrMapOvr>
    <a:overrideClrMapping bg1="dk1" tx1="lt1" bg2="dk2" tx2="lt2" accent1="accent1" accent2="accent2" accent3="accent3" accent4="accent4" accent5="accent5" accent6="accent6" hlink="hlink" folHlink="folHlink"/>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72777557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srgbClr val="DBF5F9">
                    <a:shade val="90000"/>
                  </a:srgbClr>
                </a:solidFill>
              </a:rPr>
              <a:pPr/>
              <a:t>01.04.2017</a:t>
            </a:fld>
            <a:endParaRPr lang="ru-RU">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DBF5F9">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594343355"/>
      </p:ext>
    </p:extLst>
  </p:cSld>
  <p:clrMapOvr>
    <a:overrideClrMapping bg1="dk1" tx1="lt1" bg2="dk2" tx2="lt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45629753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a:solidFill>
                <a:srgbClr val="04617B">
                  <a:shade val="90000"/>
                </a:srgb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85685430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a:solidFill>
                <a:srgbClr val="04617B">
                  <a:shade val="90000"/>
                </a:srgb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46691971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a:solidFill>
                <a:srgbClr val="04617B">
                  <a:shade val="90000"/>
                </a:srgb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65761458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328890885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24577912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09080032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10639832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16" name="Slide Number Placeholder 15"/>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17" name="Footer Placeholder 16"/>
          <p:cNvSpPr>
            <a:spLocks noGrp="1"/>
          </p:cNvSpPr>
          <p:nvPr>
            <p:ph type="ftr" sz="quarter" idx="12"/>
          </p:nvPr>
        </p:nvSpPr>
        <p:spPr/>
        <p:txBody>
          <a:bodyPr/>
          <a:lstStyle/>
          <a:p>
            <a:endParaRPr lang="ru-RU" dirty="0">
              <a:solidFill>
                <a:prstClr val="white">
                  <a:alpha val="60000"/>
                </a:prstClr>
              </a:solidFill>
            </a:endParaRPr>
          </a:p>
        </p:txBody>
      </p:sp>
    </p:spTree>
    <p:extLst>
      <p:ext uri="{BB962C8B-B14F-4D97-AF65-F5344CB8AC3E}">
        <p14:creationId xmlns:p14="http://schemas.microsoft.com/office/powerpoint/2010/main" val="125360140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15" name="Slide Number Placeholder 14"/>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16" name="Footer Placeholder 15"/>
          <p:cNvSpPr>
            <a:spLocks noGrp="1"/>
          </p:cNvSpPr>
          <p:nvPr>
            <p:ph type="ftr" sz="quarter" idx="12"/>
          </p:nvPr>
        </p:nvSpPr>
        <p:spPr/>
        <p:txBody>
          <a:bodyPr/>
          <a:lstStyle/>
          <a:p>
            <a:endParaRPr lang="ru-RU" dirty="0">
              <a:solidFill>
                <a:prstClr val="white">
                  <a:alpha val="60000"/>
                </a:prstClr>
              </a:solidFill>
            </a:endParaRPr>
          </a:p>
        </p:txBody>
      </p:sp>
    </p:spTree>
    <p:extLst>
      <p:ext uri="{BB962C8B-B14F-4D97-AF65-F5344CB8AC3E}">
        <p14:creationId xmlns:p14="http://schemas.microsoft.com/office/powerpoint/2010/main" val="3212539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solidFill>
                  <a:prstClr val="white"/>
                </a:solidFill>
                <a:effectLst>
                  <a:outerShdw blurRad="38100" dist="38100" dir="2700000" algn="tl">
                    <a:srgbClr val="000000">
                      <a:alpha val="43137"/>
                    </a:srgbClr>
                  </a:outerShdw>
                </a:effectLst>
              </a:rPr>
              <a:t>{</a:t>
            </a:r>
            <a:endParaRPr lang="en-US" sz="6600" dirty="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13" name="Slide Number Placeholder 12"/>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14" name="Footer Placeholder 13"/>
          <p:cNvSpPr>
            <a:spLocks noGrp="1"/>
          </p:cNvSpPr>
          <p:nvPr>
            <p:ph type="ftr" sz="quarter" idx="12"/>
          </p:nvPr>
        </p:nvSpPr>
        <p:spPr/>
        <p:txBody>
          <a:bodyPr/>
          <a:lstStyle/>
          <a:p>
            <a:endParaRPr lang="ru-RU" dirty="0">
              <a:solidFill>
                <a:prstClr val="white">
                  <a:alpha val="60000"/>
                </a:prstClr>
              </a:solidFill>
            </a:endParaRPr>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extLst>
      <p:ext uri="{BB962C8B-B14F-4D97-AF65-F5344CB8AC3E}">
        <p14:creationId xmlns:p14="http://schemas.microsoft.com/office/powerpoint/2010/main" val="25495412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9" name="Slide Number Placeholder 8"/>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10" name="Footer Placeholder 9"/>
          <p:cNvSpPr>
            <a:spLocks noGrp="1"/>
          </p:cNvSpPr>
          <p:nvPr>
            <p:ph type="ftr" sz="quarter" idx="12"/>
          </p:nvPr>
        </p:nvSpPr>
        <p:spPr/>
        <p:txBody>
          <a:bodyPr/>
          <a:lstStyle/>
          <a:p>
            <a:endParaRPr lang="ru-RU" dirty="0">
              <a:solidFill>
                <a:prstClr val="white">
                  <a:alpha val="60000"/>
                </a:prstClr>
              </a:solidFill>
            </a:endParaRPr>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val="393720999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15" name="Slide Number Placeholder 14"/>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16" name="Footer Placeholder 15"/>
          <p:cNvSpPr>
            <a:spLocks noGrp="1"/>
          </p:cNvSpPr>
          <p:nvPr>
            <p:ph type="ftr" sz="quarter" idx="12"/>
          </p:nvPr>
        </p:nvSpPr>
        <p:spPr/>
        <p:txBody>
          <a:bodyPr/>
          <a:lstStyle/>
          <a:p>
            <a:endParaRPr lang="ru-RU" dirty="0">
              <a:solidFill>
                <a:prstClr val="white">
                  <a:alpha val="60000"/>
                </a:prstClr>
              </a:solidFill>
            </a:endParaRPr>
          </a:p>
        </p:txBody>
      </p:sp>
    </p:spTree>
    <p:extLst>
      <p:ext uri="{BB962C8B-B14F-4D97-AF65-F5344CB8AC3E}">
        <p14:creationId xmlns:p14="http://schemas.microsoft.com/office/powerpoint/2010/main" val="337562255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8" name="Slide Number Placeholder 7"/>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9" name="Footer Placeholder 8"/>
          <p:cNvSpPr>
            <a:spLocks noGrp="1"/>
          </p:cNvSpPr>
          <p:nvPr>
            <p:ph type="ftr" sz="quarter" idx="12"/>
          </p:nvPr>
        </p:nvSpPr>
        <p:spPr/>
        <p:txBody>
          <a:bodyPr/>
          <a:lstStyle/>
          <a:p>
            <a:endParaRPr lang="ru-RU" dirty="0">
              <a:solidFill>
                <a:prstClr val="white">
                  <a:alpha val="60000"/>
                </a:prstClr>
              </a:solidFill>
            </a:endParaRPr>
          </a:p>
        </p:txBody>
      </p:sp>
    </p:spTree>
    <p:extLst>
      <p:ext uri="{BB962C8B-B14F-4D97-AF65-F5344CB8AC3E}">
        <p14:creationId xmlns:p14="http://schemas.microsoft.com/office/powerpoint/2010/main" val="428279575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6" name="Slide Number Placeholder 5"/>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7" name="Footer Placeholder 6"/>
          <p:cNvSpPr>
            <a:spLocks noGrp="1"/>
          </p:cNvSpPr>
          <p:nvPr>
            <p:ph type="ftr" sz="quarter" idx="12"/>
          </p:nvPr>
        </p:nvSpPr>
        <p:spPr/>
        <p:txBody>
          <a:bodyPr/>
          <a:lstStyle/>
          <a:p>
            <a:endParaRPr lang="ru-RU" dirty="0">
              <a:solidFill>
                <a:prstClr val="white">
                  <a:alpha val="60000"/>
                </a:prstClr>
              </a:solidFill>
            </a:endParaRPr>
          </a:p>
        </p:txBody>
      </p:sp>
    </p:spTree>
    <p:extLst>
      <p:ext uri="{BB962C8B-B14F-4D97-AF65-F5344CB8AC3E}">
        <p14:creationId xmlns:p14="http://schemas.microsoft.com/office/powerpoint/2010/main" val="194029904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solidFill>
                  <a:prstClr val="white"/>
                </a:solidFill>
                <a:effectLst>
                  <a:outerShdw blurRad="38100" dist="38100" dir="2700000" algn="tl">
                    <a:srgbClr val="000000">
                      <a:alpha val="43137"/>
                    </a:srgbClr>
                  </a:outerShdw>
                </a:effectLst>
              </a:rPr>
              <a:t>{</a:t>
            </a:r>
            <a:endParaRPr lang="en-US" sz="8000" dirty="0">
              <a:solidFill>
                <a:prstClr val="white"/>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16" name="Slide Number Placeholder 15"/>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17" name="Footer Placeholder 16"/>
          <p:cNvSpPr>
            <a:spLocks noGrp="1"/>
          </p:cNvSpPr>
          <p:nvPr>
            <p:ph type="ftr" sz="quarter" idx="12"/>
          </p:nvPr>
        </p:nvSpPr>
        <p:spPr/>
        <p:txBody>
          <a:bodyPr/>
          <a:lstStyle/>
          <a:p>
            <a:endParaRPr lang="ru-RU" dirty="0">
              <a:solidFill>
                <a:prstClr val="white">
                  <a:alpha val="60000"/>
                </a:prstClr>
              </a:solidFill>
            </a:endParaRPr>
          </a:p>
        </p:txBody>
      </p:sp>
      <p:sp>
        <p:nvSpPr>
          <p:cNvPr id="18" name="Title 17"/>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249059623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solidFill>
                  <a:prstClr val="white"/>
                </a:solidFill>
                <a:effectLst>
                  <a:outerShdw blurRad="38100" dist="38100" dir="2700000" algn="tl">
                    <a:srgbClr val="000000">
                      <a:alpha val="43137"/>
                    </a:srgbClr>
                  </a:outerShdw>
                </a:effectLst>
              </a:rPr>
              <a:t>{</a:t>
            </a:r>
            <a:endParaRPr lang="en-US" sz="6000" dirty="0">
              <a:solidFill>
                <a:prstClr val="white"/>
              </a:solidFill>
              <a:effectLst>
                <a:outerShdw blurRad="38100" dist="38100" dir="2700000" algn="tl">
                  <a:srgbClr val="000000">
                    <a:alpha val="43137"/>
                  </a:srgbClr>
                </a:outerShdw>
              </a:effectLs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14" name="Slide Number Placeholder 13"/>
          <p:cNvSpPr>
            <a:spLocks noGrp="1"/>
          </p:cNvSpPr>
          <p:nvPr>
            <p:ph type="sldNum" sz="quarter" idx="11"/>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
        <p:nvSpPr>
          <p:cNvPr id="15" name="Footer Placeholder 14"/>
          <p:cNvSpPr>
            <a:spLocks noGrp="1"/>
          </p:cNvSpPr>
          <p:nvPr>
            <p:ph type="ftr" sz="quarter" idx="12"/>
          </p:nvPr>
        </p:nvSpPr>
        <p:spPr/>
        <p:txBody>
          <a:bodyPr/>
          <a:lstStyle/>
          <a:p>
            <a:endParaRPr lang="ru-RU" dirty="0">
              <a:solidFill>
                <a:prstClr val="white">
                  <a:alpha val="60000"/>
                </a:prstClr>
              </a:solidFill>
            </a:endParaRPr>
          </a:p>
        </p:txBody>
      </p:sp>
    </p:spTree>
    <p:extLst>
      <p:ext uri="{BB962C8B-B14F-4D97-AF65-F5344CB8AC3E}">
        <p14:creationId xmlns:p14="http://schemas.microsoft.com/office/powerpoint/2010/main" val="13320797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5" name="Footer Placeholder 4"/>
          <p:cNvSpPr>
            <a:spLocks noGrp="1"/>
          </p:cNvSpPr>
          <p:nvPr>
            <p:ph type="ftr" sz="quarter" idx="11"/>
          </p:nvPr>
        </p:nvSpPr>
        <p:spPr/>
        <p:txBody>
          <a:bodyPr/>
          <a:lstStyle/>
          <a:p>
            <a:endParaRPr lang="ru-RU" dirty="0">
              <a:solidFill>
                <a:prstClr val="white">
                  <a:alpha val="60000"/>
                </a:prstClr>
              </a:solidFill>
            </a:endParaRPr>
          </a:p>
        </p:txBody>
      </p:sp>
      <p:sp>
        <p:nvSpPr>
          <p:cNvPr id="6" name="Slide Number Placeholder 5"/>
          <p:cNvSpPr>
            <a:spLocks noGrp="1"/>
          </p:cNvSpPr>
          <p:nvPr>
            <p:ph type="sldNum" sz="quarter" idx="12"/>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Tree>
    <p:extLst>
      <p:ext uri="{BB962C8B-B14F-4D97-AF65-F5344CB8AC3E}">
        <p14:creationId xmlns:p14="http://schemas.microsoft.com/office/powerpoint/2010/main" val="418676643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5" name="Footer Placeholder 4"/>
          <p:cNvSpPr>
            <a:spLocks noGrp="1"/>
          </p:cNvSpPr>
          <p:nvPr>
            <p:ph type="ftr" sz="quarter" idx="11"/>
          </p:nvPr>
        </p:nvSpPr>
        <p:spPr/>
        <p:txBody>
          <a:bodyPr/>
          <a:lstStyle/>
          <a:p>
            <a:endParaRPr lang="ru-RU" dirty="0">
              <a:solidFill>
                <a:prstClr val="white">
                  <a:alpha val="60000"/>
                </a:prstClr>
              </a:solidFill>
            </a:endParaRPr>
          </a:p>
        </p:txBody>
      </p:sp>
      <p:sp>
        <p:nvSpPr>
          <p:cNvPr id="6" name="Slide Number Placeholder 5"/>
          <p:cNvSpPr>
            <a:spLocks noGrp="1"/>
          </p:cNvSpPr>
          <p:nvPr>
            <p:ph type="sldNum" sz="quarter" idx="12"/>
          </p:nvPr>
        </p:nvSpPr>
        <p:spPr/>
        <p:txBody>
          <a:body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Tree>
    <p:extLst>
      <p:ext uri="{BB962C8B-B14F-4D97-AF65-F5344CB8AC3E}">
        <p14:creationId xmlns:p14="http://schemas.microsoft.com/office/powerpoint/2010/main" val="879712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theme" Target="../theme/theme11.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6" Type="http://schemas.openxmlformats.org/officeDocument/2006/relationships/image" Target="../media/image3.jpeg"/><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tags" Target="../tags/tag2.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tags" Target="../tags/tag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theme" Target="../theme/theme12.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6" Type="http://schemas.openxmlformats.org/officeDocument/2006/relationships/image" Target="../media/image3.jpeg"/><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5" Type="http://schemas.openxmlformats.org/officeDocument/2006/relationships/tags" Target="../tags/tag6.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tags" Target="../tags/tag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theme" Target="../theme/theme13.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6" Type="http://schemas.openxmlformats.org/officeDocument/2006/relationships/image" Target="../media/image3.jpeg"/><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ags" Target="../tags/tag10.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tags" Target="../tags/tag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4.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5.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t>01.04.2017</a:t>
            </a:fld>
            <a:endParaRPr lang="ru-RU"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t>‹#›</a:t>
            </a:fld>
            <a:endParaRPr lang="ru-RU"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36992717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4120560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10774604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194396470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8764457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5288817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74664949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solidFill>
                  <a:prstClr val="black">
                    <a:tint val="75000"/>
                  </a:prstClr>
                </a:solidFill>
              </a:rPr>
              <a:pPr/>
              <a:t>01.04.2017</a:t>
            </a:fld>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solidFill>
                  <a:prstClr val="black">
                    <a:tint val="75000"/>
                  </a:prstClr>
                </a:solidFill>
              </a:rPr>
              <a:pPr/>
              <a:t>‹#›</a:t>
            </a:fld>
            <a:endParaRPr lang="ru-RU" dirty="0">
              <a:solidFill>
                <a:prstClr val="black">
                  <a:tint val="75000"/>
                </a:prstClr>
              </a:solidFill>
            </a:endParaRPr>
          </a:p>
        </p:txBody>
      </p:sp>
    </p:spTree>
    <p:extLst>
      <p:ext uri="{BB962C8B-B14F-4D97-AF65-F5344CB8AC3E}">
        <p14:creationId xmlns:p14="http://schemas.microsoft.com/office/powerpoint/2010/main" val="210182744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dirty="0">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dirty="0">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281149727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title"/>
            <p:custDataLst>
              <p:tags r:id="rId14"/>
            </p:custDataLst>
          </p:nvPr>
        </p:nvSpPr>
        <p:spPr bwMode="auto">
          <a:xfrm>
            <a:off x="223838" y="284163"/>
            <a:ext cx="8643937" cy="549275"/>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GB" smtClean="0"/>
              <a:t>Exhibit</a:t>
            </a:r>
          </a:p>
        </p:txBody>
      </p:sp>
      <p:sp>
        <p:nvSpPr>
          <p:cNvPr id="7171" name="Rectangle 4"/>
          <p:cNvSpPr>
            <a:spLocks noGrp="1" noChangeArrowheads="1"/>
          </p:cNvSpPr>
          <p:nvPr>
            <p:ph type="body" idx="1"/>
            <p:custDataLst>
              <p:tags r:id="rId15"/>
            </p:custDataLst>
          </p:nvPr>
        </p:nvSpPr>
        <p:spPr bwMode="auto">
          <a:xfrm>
            <a:off x="254000" y="1052513"/>
            <a:ext cx="8613775" cy="17795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GB" smtClean="0"/>
              <a:t>Normal text</a:t>
            </a:r>
          </a:p>
          <a:p>
            <a:pPr lvl="1"/>
            <a:r>
              <a:rPr lang="en-GB" smtClean="0"/>
              <a:t>Bullet </a:t>
            </a:r>
          </a:p>
          <a:p>
            <a:pPr lvl="2"/>
            <a:r>
              <a:rPr lang="en-GB" smtClean="0"/>
              <a:t>En dash </a:t>
            </a:r>
          </a:p>
        </p:txBody>
      </p:sp>
      <p:grpSp>
        <p:nvGrpSpPr>
          <p:cNvPr id="7172" name="McK Slide Elements"/>
          <p:cNvGrpSpPr>
            <a:grpSpLocks/>
          </p:cNvGrpSpPr>
          <p:nvPr/>
        </p:nvGrpSpPr>
        <p:grpSpPr bwMode="auto">
          <a:xfrm>
            <a:off x="1824038" y="1117600"/>
            <a:ext cx="6257925" cy="5238750"/>
            <a:chOff x="1343" y="776"/>
            <a:chExt cx="4608" cy="3639"/>
          </a:xfrm>
        </p:grpSpPr>
        <p:sp>
          <p:nvSpPr>
            <p:cNvPr id="173062" name="McK Message" hidden="1"/>
            <p:cNvSpPr>
              <a:spLocks noChangeArrowheads="1"/>
            </p:cNvSpPr>
            <p:nvPr userDrawn="1"/>
          </p:nvSpPr>
          <p:spPr bwMode="auto">
            <a:xfrm>
              <a:off x="1344" y="776"/>
              <a:ext cx="4607" cy="135"/>
            </a:xfrm>
            <a:prstGeom prst="rect">
              <a:avLst/>
            </a:prstGeom>
            <a:noFill/>
            <a:ln w="9525">
              <a:noFill/>
              <a:miter lim="800000"/>
              <a:headEnd/>
              <a:tailEnd/>
            </a:ln>
            <a:effectLst/>
          </p:spPr>
          <p:txBody>
            <a:bodyPr lIns="0" tIns="0" rIns="0" bIns="0">
              <a:spAutoFit/>
            </a:bodyPr>
            <a:lstStyle/>
            <a:p>
              <a:pPr defTabSz="839788" eaLnBrk="0" fontAlgn="base" hangingPunct="0">
                <a:spcBef>
                  <a:spcPct val="0"/>
                </a:spcBef>
                <a:spcAft>
                  <a:spcPct val="0"/>
                </a:spcAft>
                <a:defRPr/>
              </a:pPr>
              <a:r>
                <a:rPr lang="en-GB" sz="1300" dirty="0">
                  <a:solidFill>
                    <a:srgbClr val="FFFFFF"/>
                  </a:solidFill>
                  <a:cs typeface="Arial" pitchFamily="34" charset="0"/>
                </a:rPr>
                <a:t>Message</a:t>
              </a:r>
            </a:p>
          </p:txBody>
        </p:sp>
        <p:sp>
          <p:nvSpPr>
            <p:cNvPr id="173063" name="McK Measure" hidden="1"/>
            <p:cNvSpPr>
              <a:spLocks noChangeArrowheads="1"/>
            </p:cNvSpPr>
            <p:nvPr userDrawn="1"/>
          </p:nvSpPr>
          <p:spPr bwMode="auto">
            <a:xfrm>
              <a:off x="1343" y="1387"/>
              <a:ext cx="4607" cy="115"/>
            </a:xfrm>
            <a:prstGeom prst="rect">
              <a:avLst/>
            </a:prstGeom>
            <a:noFill/>
            <a:ln w="9525">
              <a:noFill/>
              <a:miter lim="800000"/>
              <a:headEnd/>
              <a:tailEnd/>
            </a:ln>
            <a:effectLst/>
          </p:spPr>
          <p:txBody>
            <a:bodyPr lIns="0" tIns="0" rIns="0" bIns="0">
              <a:spAutoFit/>
            </a:bodyPr>
            <a:lstStyle/>
            <a:p>
              <a:pPr defTabSz="839788" eaLnBrk="0" fontAlgn="base" hangingPunct="0">
                <a:spcBef>
                  <a:spcPct val="0"/>
                </a:spcBef>
                <a:spcAft>
                  <a:spcPct val="0"/>
                </a:spcAft>
                <a:defRPr/>
              </a:pPr>
              <a:r>
                <a:rPr lang="en-GB" sz="1100" dirty="0">
                  <a:solidFill>
                    <a:srgbClr val="FFFFFF"/>
                  </a:solidFill>
                  <a:cs typeface="Arial" pitchFamily="34" charset="0"/>
                </a:rPr>
                <a:t>Unit of measure</a:t>
              </a:r>
            </a:p>
          </p:txBody>
        </p:sp>
        <p:sp>
          <p:nvSpPr>
            <p:cNvPr id="173064" name="McK Footnote" hidden="1"/>
            <p:cNvSpPr>
              <a:spLocks noChangeArrowheads="1"/>
            </p:cNvSpPr>
            <p:nvPr userDrawn="1"/>
          </p:nvSpPr>
          <p:spPr bwMode="auto">
            <a:xfrm>
              <a:off x="1344" y="4225"/>
              <a:ext cx="4607" cy="190"/>
            </a:xfrm>
            <a:prstGeom prst="rect">
              <a:avLst/>
            </a:prstGeom>
            <a:noFill/>
            <a:ln w="9525">
              <a:noFill/>
              <a:miter lim="800000"/>
              <a:headEnd/>
              <a:tailEnd/>
            </a:ln>
            <a:effectLst/>
          </p:spPr>
          <p:txBody>
            <a:bodyPr lIns="0" tIns="0" rIns="0" bIns="0" anchor="b">
              <a:spAutoFit/>
            </a:bodyPr>
            <a:lstStyle/>
            <a:p>
              <a:pPr marL="420688" indent="-420688" defTabSz="839788" eaLnBrk="0" fontAlgn="base" hangingPunct="0">
                <a:spcBef>
                  <a:spcPct val="0"/>
                </a:spcBef>
                <a:spcAft>
                  <a:spcPts val="213"/>
                </a:spcAft>
                <a:tabLst>
                  <a:tab pos="366713" algn="r"/>
                </a:tabLst>
                <a:defRPr/>
              </a:pPr>
              <a:r>
                <a:rPr lang="en-GB" sz="800" dirty="0">
                  <a:solidFill>
                    <a:srgbClr val="FFFFFF"/>
                  </a:solidFill>
                  <a:cs typeface="Arial" pitchFamily="34" charset="0"/>
                </a:rPr>
                <a:t>	*	Footnote</a:t>
              </a:r>
            </a:p>
            <a:p>
              <a:pPr marL="420688" indent="-420688" defTabSz="839788" eaLnBrk="0" fontAlgn="base" hangingPunct="0">
                <a:spcBef>
                  <a:spcPct val="0"/>
                </a:spcBef>
                <a:spcAft>
                  <a:spcPct val="0"/>
                </a:spcAft>
                <a:tabLst>
                  <a:tab pos="366713" algn="r"/>
                </a:tabLst>
                <a:defRPr/>
              </a:pPr>
              <a:r>
                <a:rPr lang="en-GB" sz="800" dirty="0">
                  <a:solidFill>
                    <a:srgbClr val="FFFFFF"/>
                  </a:solidFill>
                  <a:cs typeface="Arial" pitchFamily="34" charset="0"/>
                </a:rPr>
                <a:t>	Source:	Sources</a:t>
              </a:r>
            </a:p>
          </p:txBody>
        </p:sp>
      </p:grpSp>
      <p:pic>
        <p:nvPicPr>
          <p:cNvPr id="7173" name="Picture 9" descr="ISAF LogoPP"/>
          <p:cNvPicPr>
            <a:picLocks noChangeAspect="1" noChangeArrowheads="1"/>
          </p:cNvPicPr>
          <p:nvPr/>
        </p:nvPicPr>
        <p:blipFill>
          <a:blip r:embed="rId16" cstate="print"/>
          <a:srcRect/>
          <a:stretch>
            <a:fillRect/>
          </a:stretch>
        </p:blipFill>
        <p:spPr bwMode="auto">
          <a:xfrm>
            <a:off x="7681913" y="5741988"/>
            <a:ext cx="730250" cy="936625"/>
          </a:xfrm>
          <a:prstGeom prst="rect">
            <a:avLst/>
          </a:prstGeom>
          <a:noFill/>
          <a:ln w="9525">
            <a:noFill/>
            <a:miter lim="800000"/>
            <a:headEnd/>
            <a:tailEnd/>
          </a:ln>
        </p:spPr>
      </p:pic>
      <p:sp>
        <p:nvSpPr>
          <p:cNvPr id="173066" name="Text Box 10"/>
          <p:cNvSpPr txBox="1">
            <a:spLocks noChangeArrowheads="1"/>
          </p:cNvSpPr>
          <p:nvPr/>
        </p:nvSpPr>
        <p:spPr bwMode="auto">
          <a:xfrm>
            <a:off x="179388" y="6237288"/>
            <a:ext cx="8785225" cy="212725"/>
          </a:xfrm>
          <a:prstGeom prst="rect">
            <a:avLst/>
          </a:prstGeom>
          <a:noFill/>
          <a:ln w="9525" algn="ctr">
            <a:noFill/>
            <a:miter lim="800000"/>
            <a:headEnd/>
            <a:tailEnd/>
          </a:ln>
          <a:effectLst/>
        </p:spPr>
        <p:txBody>
          <a:bodyPr lIns="0" tIns="0" rIns="0" bIns="0">
            <a:spAutoFit/>
          </a:bodyPr>
          <a:lstStyle/>
          <a:p>
            <a:pPr defTabSz="936625" eaLnBrk="0" fontAlgn="base" hangingPunct="0">
              <a:spcBef>
                <a:spcPct val="50000"/>
              </a:spcBef>
              <a:spcAft>
                <a:spcPct val="0"/>
              </a:spcAft>
              <a:defRPr/>
            </a:pPr>
            <a:r>
              <a:rPr lang="en-GB" sz="1400" dirty="0">
                <a:solidFill>
                  <a:srgbClr val="002664"/>
                </a:solidFill>
                <a:cs typeface="Arial" pitchFamily="34" charset="0"/>
              </a:rPr>
              <a:t>ISAF Race Management Manual – Part 2 – Fleet Racing – February 2006			</a:t>
            </a:r>
            <a:fld id="{94EEC391-E691-4683-B393-E81E76642275}" type="slidenum">
              <a:rPr lang="en-GB" sz="1400">
                <a:solidFill>
                  <a:srgbClr val="002664"/>
                </a:solidFill>
                <a:cs typeface="Arial" pitchFamily="34" charset="0"/>
              </a:rPr>
              <a:pPr defTabSz="936625" eaLnBrk="0" fontAlgn="base" hangingPunct="0">
                <a:spcBef>
                  <a:spcPct val="50000"/>
                </a:spcBef>
                <a:spcAft>
                  <a:spcPct val="0"/>
                </a:spcAft>
                <a:defRPr/>
              </a:pPr>
              <a:t>‹#›</a:t>
            </a:fld>
            <a:endParaRPr lang="en-GB" sz="1400" dirty="0">
              <a:solidFill>
                <a:srgbClr val="002664"/>
              </a:solidFill>
              <a:cs typeface="Arial" pitchFamily="34" charset="0"/>
            </a:endParaRPr>
          </a:p>
        </p:txBody>
      </p:sp>
    </p:spTree>
    <p:extLst>
      <p:ext uri="{BB962C8B-B14F-4D97-AF65-F5344CB8AC3E}">
        <p14:creationId xmlns:p14="http://schemas.microsoft.com/office/powerpoint/2010/main" val="1241056915"/>
      </p:ext>
    </p:extLst>
  </p:cSld>
  <p:clrMap bg1="dk2" tx1="lt1" bg2="dk1"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transition/>
  <p:timing>
    <p:tnLst>
      <p:par>
        <p:cTn id="1" dur="indefinite" restart="never" nodeType="tmRoot"/>
      </p:par>
    </p:tnLst>
  </p:timing>
  <p:txStyles>
    <p:titleStyle>
      <a:lvl1pPr algn="l" defTabSz="936625" rtl="0" eaLnBrk="0" fontAlgn="base" hangingPunct="0">
        <a:spcBef>
          <a:spcPct val="0"/>
        </a:spcBef>
        <a:spcAft>
          <a:spcPct val="0"/>
        </a:spcAft>
        <a:defRPr sz="3600" b="1">
          <a:solidFill>
            <a:srgbClr val="002664"/>
          </a:solidFill>
          <a:latin typeface="+mj-lt"/>
          <a:ea typeface="+mj-ea"/>
          <a:cs typeface="+mj-cs"/>
        </a:defRPr>
      </a:lvl1pPr>
      <a:lvl2pPr algn="l" defTabSz="936625" rtl="0" eaLnBrk="0" fontAlgn="base" hangingPunct="0">
        <a:spcBef>
          <a:spcPct val="0"/>
        </a:spcBef>
        <a:spcAft>
          <a:spcPct val="0"/>
        </a:spcAft>
        <a:defRPr sz="3600" b="1">
          <a:solidFill>
            <a:srgbClr val="002664"/>
          </a:solidFill>
          <a:latin typeface="Arial" pitchFamily="34" charset="0"/>
        </a:defRPr>
      </a:lvl2pPr>
      <a:lvl3pPr algn="l" defTabSz="936625" rtl="0" eaLnBrk="0" fontAlgn="base" hangingPunct="0">
        <a:spcBef>
          <a:spcPct val="0"/>
        </a:spcBef>
        <a:spcAft>
          <a:spcPct val="0"/>
        </a:spcAft>
        <a:defRPr sz="3600" b="1">
          <a:solidFill>
            <a:srgbClr val="002664"/>
          </a:solidFill>
          <a:latin typeface="Arial" pitchFamily="34" charset="0"/>
        </a:defRPr>
      </a:lvl3pPr>
      <a:lvl4pPr algn="l" defTabSz="936625" rtl="0" eaLnBrk="0" fontAlgn="base" hangingPunct="0">
        <a:spcBef>
          <a:spcPct val="0"/>
        </a:spcBef>
        <a:spcAft>
          <a:spcPct val="0"/>
        </a:spcAft>
        <a:defRPr sz="3600" b="1">
          <a:solidFill>
            <a:srgbClr val="002664"/>
          </a:solidFill>
          <a:latin typeface="Arial" pitchFamily="34" charset="0"/>
        </a:defRPr>
      </a:lvl4pPr>
      <a:lvl5pPr algn="l" defTabSz="936625" rtl="0" eaLnBrk="0" fontAlgn="base" hangingPunct="0">
        <a:spcBef>
          <a:spcPct val="0"/>
        </a:spcBef>
        <a:spcAft>
          <a:spcPct val="0"/>
        </a:spcAft>
        <a:defRPr sz="3600" b="1">
          <a:solidFill>
            <a:srgbClr val="002664"/>
          </a:solidFill>
          <a:latin typeface="Arial" pitchFamily="34" charset="0"/>
        </a:defRPr>
      </a:lvl5pPr>
      <a:lvl6pPr marL="457200" algn="l" defTabSz="936625" rtl="0" eaLnBrk="0" fontAlgn="base" hangingPunct="0">
        <a:spcBef>
          <a:spcPct val="0"/>
        </a:spcBef>
        <a:spcAft>
          <a:spcPct val="0"/>
        </a:spcAft>
        <a:defRPr sz="3600" b="1">
          <a:solidFill>
            <a:srgbClr val="002664"/>
          </a:solidFill>
          <a:latin typeface="Arial" pitchFamily="34" charset="0"/>
        </a:defRPr>
      </a:lvl6pPr>
      <a:lvl7pPr marL="914400" algn="l" defTabSz="936625" rtl="0" eaLnBrk="0" fontAlgn="base" hangingPunct="0">
        <a:spcBef>
          <a:spcPct val="0"/>
        </a:spcBef>
        <a:spcAft>
          <a:spcPct val="0"/>
        </a:spcAft>
        <a:defRPr sz="3600" b="1">
          <a:solidFill>
            <a:srgbClr val="002664"/>
          </a:solidFill>
          <a:latin typeface="Arial" pitchFamily="34" charset="0"/>
        </a:defRPr>
      </a:lvl7pPr>
      <a:lvl8pPr marL="1371600" algn="l" defTabSz="936625" rtl="0" eaLnBrk="0" fontAlgn="base" hangingPunct="0">
        <a:spcBef>
          <a:spcPct val="0"/>
        </a:spcBef>
        <a:spcAft>
          <a:spcPct val="0"/>
        </a:spcAft>
        <a:defRPr sz="3600" b="1">
          <a:solidFill>
            <a:srgbClr val="002664"/>
          </a:solidFill>
          <a:latin typeface="Arial" pitchFamily="34" charset="0"/>
        </a:defRPr>
      </a:lvl8pPr>
      <a:lvl9pPr marL="1828800" algn="l" defTabSz="936625" rtl="0" eaLnBrk="0" fontAlgn="base" hangingPunct="0">
        <a:spcBef>
          <a:spcPct val="0"/>
        </a:spcBef>
        <a:spcAft>
          <a:spcPct val="0"/>
        </a:spcAft>
        <a:defRPr sz="3600" b="1">
          <a:solidFill>
            <a:srgbClr val="002664"/>
          </a:solidFill>
          <a:latin typeface="Arial" pitchFamily="34" charset="0"/>
        </a:defRPr>
      </a:lvl9pPr>
    </p:titleStyle>
    <p:bodyStyle>
      <a:lvl1pPr marL="342900" indent="-342900" algn="l" defTabSz="936625" rtl="0" eaLnBrk="0" fontAlgn="base" hangingPunct="0">
        <a:spcBef>
          <a:spcPct val="0"/>
        </a:spcBef>
        <a:spcAft>
          <a:spcPct val="40000"/>
        </a:spcAft>
        <a:defRPr sz="3600" b="1">
          <a:solidFill>
            <a:srgbClr val="002664"/>
          </a:solidFill>
          <a:latin typeface="+mn-lt"/>
          <a:ea typeface="+mn-ea"/>
          <a:cs typeface="+mn-cs"/>
        </a:defRPr>
      </a:lvl1pPr>
      <a:lvl2pPr marL="355600" indent="-354013" algn="l" defTabSz="936625" rtl="0" eaLnBrk="0" fontAlgn="base" hangingPunct="0">
        <a:spcBef>
          <a:spcPct val="0"/>
        </a:spcBef>
        <a:spcAft>
          <a:spcPct val="20000"/>
        </a:spcAft>
        <a:buChar char="•"/>
        <a:defRPr sz="3200" b="1">
          <a:solidFill>
            <a:srgbClr val="002664"/>
          </a:solidFill>
          <a:latin typeface="+mn-lt"/>
        </a:defRPr>
      </a:lvl2pPr>
      <a:lvl3pPr marL="901700" indent="-366713" algn="l" defTabSz="936625" rtl="0" eaLnBrk="0" fontAlgn="base" hangingPunct="0">
        <a:spcBef>
          <a:spcPct val="0"/>
        </a:spcBef>
        <a:spcAft>
          <a:spcPct val="0"/>
        </a:spcAft>
        <a:buChar char="–"/>
        <a:defRPr sz="2800" b="1">
          <a:solidFill>
            <a:srgbClr val="002664"/>
          </a:solidFill>
          <a:latin typeface="+mn-lt"/>
        </a:defRPr>
      </a:lvl3pPr>
      <a:lvl4pPr marL="1536700" indent="-277813" algn="l" defTabSz="936625" rtl="0" eaLnBrk="0" fontAlgn="base" hangingPunct="0">
        <a:spcBef>
          <a:spcPct val="0"/>
        </a:spcBef>
        <a:spcAft>
          <a:spcPct val="0"/>
        </a:spcAft>
        <a:buChar char="·"/>
        <a:defRPr sz="2000" b="1">
          <a:solidFill>
            <a:schemeClr val="tx1"/>
          </a:solidFill>
          <a:latin typeface="+mn-lt"/>
        </a:defRPr>
      </a:lvl4pPr>
      <a:lvl5pPr marL="1730375" indent="-14288" algn="l" defTabSz="936625" rtl="0" eaLnBrk="0" fontAlgn="base" hangingPunct="0">
        <a:spcBef>
          <a:spcPct val="0"/>
        </a:spcBef>
        <a:spcAft>
          <a:spcPct val="0"/>
        </a:spcAft>
        <a:defRPr sz="2000" b="1">
          <a:solidFill>
            <a:schemeClr val="tx1"/>
          </a:solidFill>
          <a:latin typeface="+mn-lt"/>
        </a:defRPr>
      </a:lvl5pPr>
      <a:lvl6pPr marL="2187575" indent="-14288" algn="l" defTabSz="936625" rtl="0" eaLnBrk="0" fontAlgn="base" hangingPunct="0">
        <a:spcBef>
          <a:spcPct val="0"/>
        </a:spcBef>
        <a:spcAft>
          <a:spcPct val="0"/>
        </a:spcAft>
        <a:defRPr sz="2000" b="1">
          <a:solidFill>
            <a:schemeClr val="tx1"/>
          </a:solidFill>
          <a:latin typeface="+mn-lt"/>
        </a:defRPr>
      </a:lvl6pPr>
      <a:lvl7pPr marL="2644775" indent="-14288" algn="l" defTabSz="936625" rtl="0" eaLnBrk="0" fontAlgn="base" hangingPunct="0">
        <a:spcBef>
          <a:spcPct val="0"/>
        </a:spcBef>
        <a:spcAft>
          <a:spcPct val="0"/>
        </a:spcAft>
        <a:defRPr sz="2000" b="1">
          <a:solidFill>
            <a:schemeClr val="tx1"/>
          </a:solidFill>
          <a:latin typeface="+mn-lt"/>
        </a:defRPr>
      </a:lvl7pPr>
      <a:lvl8pPr marL="3101975" indent="-14288" algn="l" defTabSz="936625" rtl="0" eaLnBrk="0" fontAlgn="base" hangingPunct="0">
        <a:spcBef>
          <a:spcPct val="0"/>
        </a:spcBef>
        <a:spcAft>
          <a:spcPct val="0"/>
        </a:spcAft>
        <a:defRPr sz="2000" b="1">
          <a:solidFill>
            <a:schemeClr val="tx1"/>
          </a:solidFill>
          <a:latin typeface="+mn-lt"/>
        </a:defRPr>
      </a:lvl8pPr>
      <a:lvl9pPr marL="3559175" indent="-14288" algn="l" defTabSz="936625" rtl="0" eaLnBrk="0" fontAlgn="base" hangingPunct="0">
        <a:spcBef>
          <a:spcPct val="0"/>
        </a:spcBef>
        <a:spcAft>
          <a:spcPct val="0"/>
        </a:spcAft>
        <a:defRPr sz="2000" b="1">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title"/>
            <p:custDataLst>
              <p:tags r:id="rId14"/>
            </p:custDataLst>
          </p:nvPr>
        </p:nvSpPr>
        <p:spPr bwMode="auto">
          <a:xfrm>
            <a:off x="223838" y="284163"/>
            <a:ext cx="8643937" cy="549275"/>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GB" smtClean="0"/>
              <a:t>Exhibit</a:t>
            </a:r>
          </a:p>
        </p:txBody>
      </p:sp>
      <p:sp>
        <p:nvSpPr>
          <p:cNvPr id="7171" name="Rectangle 4"/>
          <p:cNvSpPr>
            <a:spLocks noGrp="1" noChangeArrowheads="1"/>
          </p:cNvSpPr>
          <p:nvPr>
            <p:ph type="body" idx="1"/>
            <p:custDataLst>
              <p:tags r:id="rId15"/>
            </p:custDataLst>
          </p:nvPr>
        </p:nvSpPr>
        <p:spPr bwMode="auto">
          <a:xfrm>
            <a:off x="254000" y="1052513"/>
            <a:ext cx="8613775" cy="17795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GB" smtClean="0"/>
              <a:t>Normal text</a:t>
            </a:r>
          </a:p>
          <a:p>
            <a:pPr lvl="1"/>
            <a:r>
              <a:rPr lang="en-GB" smtClean="0"/>
              <a:t>Bullet </a:t>
            </a:r>
          </a:p>
          <a:p>
            <a:pPr lvl="2"/>
            <a:r>
              <a:rPr lang="en-GB" smtClean="0"/>
              <a:t>En dash </a:t>
            </a:r>
          </a:p>
        </p:txBody>
      </p:sp>
      <p:grpSp>
        <p:nvGrpSpPr>
          <p:cNvPr id="7172" name="McK Slide Elements"/>
          <p:cNvGrpSpPr>
            <a:grpSpLocks/>
          </p:cNvGrpSpPr>
          <p:nvPr/>
        </p:nvGrpSpPr>
        <p:grpSpPr bwMode="auto">
          <a:xfrm>
            <a:off x="1824038" y="1117600"/>
            <a:ext cx="6257925" cy="5238750"/>
            <a:chOff x="1343" y="776"/>
            <a:chExt cx="4608" cy="3639"/>
          </a:xfrm>
        </p:grpSpPr>
        <p:sp>
          <p:nvSpPr>
            <p:cNvPr id="173062" name="McK Message" hidden="1"/>
            <p:cNvSpPr>
              <a:spLocks noChangeArrowheads="1"/>
            </p:cNvSpPr>
            <p:nvPr userDrawn="1"/>
          </p:nvSpPr>
          <p:spPr bwMode="auto">
            <a:xfrm>
              <a:off x="1344" y="776"/>
              <a:ext cx="4607" cy="135"/>
            </a:xfrm>
            <a:prstGeom prst="rect">
              <a:avLst/>
            </a:prstGeom>
            <a:noFill/>
            <a:ln w="9525">
              <a:noFill/>
              <a:miter lim="800000"/>
              <a:headEnd/>
              <a:tailEnd/>
            </a:ln>
            <a:effectLst/>
          </p:spPr>
          <p:txBody>
            <a:bodyPr lIns="0" tIns="0" rIns="0" bIns="0">
              <a:spAutoFit/>
            </a:bodyPr>
            <a:lstStyle/>
            <a:p>
              <a:pPr defTabSz="839788" eaLnBrk="0" fontAlgn="base" hangingPunct="0">
                <a:spcBef>
                  <a:spcPct val="0"/>
                </a:spcBef>
                <a:spcAft>
                  <a:spcPct val="0"/>
                </a:spcAft>
                <a:defRPr/>
              </a:pPr>
              <a:r>
                <a:rPr lang="en-GB" sz="1300" dirty="0">
                  <a:solidFill>
                    <a:srgbClr val="FFFFFF"/>
                  </a:solidFill>
                  <a:cs typeface="Arial" pitchFamily="34" charset="0"/>
                </a:rPr>
                <a:t>Message</a:t>
              </a:r>
            </a:p>
          </p:txBody>
        </p:sp>
        <p:sp>
          <p:nvSpPr>
            <p:cNvPr id="173063" name="McK Measure" hidden="1"/>
            <p:cNvSpPr>
              <a:spLocks noChangeArrowheads="1"/>
            </p:cNvSpPr>
            <p:nvPr userDrawn="1"/>
          </p:nvSpPr>
          <p:spPr bwMode="auto">
            <a:xfrm>
              <a:off x="1343" y="1387"/>
              <a:ext cx="4607" cy="115"/>
            </a:xfrm>
            <a:prstGeom prst="rect">
              <a:avLst/>
            </a:prstGeom>
            <a:noFill/>
            <a:ln w="9525">
              <a:noFill/>
              <a:miter lim="800000"/>
              <a:headEnd/>
              <a:tailEnd/>
            </a:ln>
            <a:effectLst/>
          </p:spPr>
          <p:txBody>
            <a:bodyPr lIns="0" tIns="0" rIns="0" bIns="0">
              <a:spAutoFit/>
            </a:bodyPr>
            <a:lstStyle/>
            <a:p>
              <a:pPr defTabSz="839788" eaLnBrk="0" fontAlgn="base" hangingPunct="0">
                <a:spcBef>
                  <a:spcPct val="0"/>
                </a:spcBef>
                <a:spcAft>
                  <a:spcPct val="0"/>
                </a:spcAft>
                <a:defRPr/>
              </a:pPr>
              <a:r>
                <a:rPr lang="en-GB" sz="1100" dirty="0">
                  <a:solidFill>
                    <a:srgbClr val="FFFFFF"/>
                  </a:solidFill>
                  <a:cs typeface="Arial" pitchFamily="34" charset="0"/>
                </a:rPr>
                <a:t>Unit of measure</a:t>
              </a:r>
            </a:p>
          </p:txBody>
        </p:sp>
        <p:sp>
          <p:nvSpPr>
            <p:cNvPr id="173064" name="McK Footnote" hidden="1"/>
            <p:cNvSpPr>
              <a:spLocks noChangeArrowheads="1"/>
            </p:cNvSpPr>
            <p:nvPr userDrawn="1"/>
          </p:nvSpPr>
          <p:spPr bwMode="auto">
            <a:xfrm>
              <a:off x="1344" y="4225"/>
              <a:ext cx="4607" cy="190"/>
            </a:xfrm>
            <a:prstGeom prst="rect">
              <a:avLst/>
            </a:prstGeom>
            <a:noFill/>
            <a:ln w="9525">
              <a:noFill/>
              <a:miter lim="800000"/>
              <a:headEnd/>
              <a:tailEnd/>
            </a:ln>
            <a:effectLst/>
          </p:spPr>
          <p:txBody>
            <a:bodyPr lIns="0" tIns="0" rIns="0" bIns="0" anchor="b">
              <a:spAutoFit/>
            </a:bodyPr>
            <a:lstStyle/>
            <a:p>
              <a:pPr marL="420688" indent="-420688" defTabSz="839788" eaLnBrk="0" fontAlgn="base" hangingPunct="0">
                <a:spcBef>
                  <a:spcPct val="0"/>
                </a:spcBef>
                <a:spcAft>
                  <a:spcPts val="213"/>
                </a:spcAft>
                <a:tabLst>
                  <a:tab pos="366713" algn="r"/>
                </a:tabLst>
                <a:defRPr/>
              </a:pPr>
              <a:r>
                <a:rPr lang="en-GB" sz="800" dirty="0">
                  <a:solidFill>
                    <a:srgbClr val="FFFFFF"/>
                  </a:solidFill>
                  <a:cs typeface="Arial" pitchFamily="34" charset="0"/>
                </a:rPr>
                <a:t>	*	Footnote</a:t>
              </a:r>
            </a:p>
            <a:p>
              <a:pPr marL="420688" indent="-420688" defTabSz="839788" eaLnBrk="0" fontAlgn="base" hangingPunct="0">
                <a:spcBef>
                  <a:spcPct val="0"/>
                </a:spcBef>
                <a:spcAft>
                  <a:spcPct val="0"/>
                </a:spcAft>
                <a:tabLst>
                  <a:tab pos="366713" algn="r"/>
                </a:tabLst>
                <a:defRPr/>
              </a:pPr>
              <a:r>
                <a:rPr lang="en-GB" sz="800" dirty="0">
                  <a:solidFill>
                    <a:srgbClr val="FFFFFF"/>
                  </a:solidFill>
                  <a:cs typeface="Arial" pitchFamily="34" charset="0"/>
                </a:rPr>
                <a:t>	Source:	Sources</a:t>
              </a:r>
            </a:p>
          </p:txBody>
        </p:sp>
      </p:grpSp>
      <p:pic>
        <p:nvPicPr>
          <p:cNvPr id="7173" name="Picture 9" descr="ISAF LogoPP"/>
          <p:cNvPicPr>
            <a:picLocks noChangeAspect="1" noChangeArrowheads="1"/>
          </p:cNvPicPr>
          <p:nvPr/>
        </p:nvPicPr>
        <p:blipFill>
          <a:blip r:embed="rId16" cstate="print"/>
          <a:srcRect/>
          <a:stretch>
            <a:fillRect/>
          </a:stretch>
        </p:blipFill>
        <p:spPr bwMode="auto">
          <a:xfrm>
            <a:off x="7681913" y="5741988"/>
            <a:ext cx="730250" cy="936625"/>
          </a:xfrm>
          <a:prstGeom prst="rect">
            <a:avLst/>
          </a:prstGeom>
          <a:noFill/>
          <a:ln w="9525">
            <a:noFill/>
            <a:miter lim="800000"/>
            <a:headEnd/>
            <a:tailEnd/>
          </a:ln>
        </p:spPr>
      </p:pic>
      <p:sp>
        <p:nvSpPr>
          <p:cNvPr id="173066" name="Text Box 10"/>
          <p:cNvSpPr txBox="1">
            <a:spLocks noChangeArrowheads="1"/>
          </p:cNvSpPr>
          <p:nvPr/>
        </p:nvSpPr>
        <p:spPr bwMode="auto">
          <a:xfrm>
            <a:off x="179388" y="6237288"/>
            <a:ext cx="8785225" cy="212725"/>
          </a:xfrm>
          <a:prstGeom prst="rect">
            <a:avLst/>
          </a:prstGeom>
          <a:noFill/>
          <a:ln w="9525" algn="ctr">
            <a:noFill/>
            <a:miter lim="800000"/>
            <a:headEnd/>
            <a:tailEnd/>
          </a:ln>
          <a:effectLst/>
        </p:spPr>
        <p:txBody>
          <a:bodyPr lIns="0" tIns="0" rIns="0" bIns="0">
            <a:spAutoFit/>
          </a:bodyPr>
          <a:lstStyle/>
          <a:p>
            <a:pPr defTabSz="936625" eaLnBrk="0" fontAlgn="base" hangingPunct="0">
              <a:spcBef>
                <a:spcPct val="50000"/>
              </a:spcBef>
              <a:spcAft>
                <a:spcPct val="0"/>
              </a:spcAft>
              <a:defRPr/>
            </a:pPr>
            <a:r>
              <a:rPr lang="en-GB" sz="1400" dirty="0">
                <a:solidFill>
                  <a:srgbClr val="002664"/>
                </a:solidFill>
                <a:cs typeface="Arial" pitchFamily="34" charset="0"/>
              </a:rPr>
              <a:t>ISAF Race Management Manual – Part 2 – Fleet Racing – February 2006			</a:t>
            </a:r>
            <a:fld id="{94EEC391-E691-4683-B393-E81E76642275}" type="slidenum">
              <a:rPr lang="en-GB" sz="1400">
                <a:solidFill>
                  <a:srgbClr val="002664"/>
                </a:solidFill>
                <a:cs typeface="Arial" pitchFamily="34" charset="0"/>
              </a:rPr>
              <a:pPr defTabSz="936625" eaLnBrk="0" fontAlgn="base" hangingPunct="0">
                <a:spcBef>
                  <a:spcPct val="50000"/>
                </a:spcBef>
                <a:spcAft>
                  <a:spcPct val="0"/>
                </a:spcAft>
                <a:defRPr/>
              </a:pPr>
              <a:t>‹#›</a:t>
            </a:fld>
            <a:endParaRPr lang="en-GB" sz="1400" dirty="0">
              <a:solidFill>
                <a:srgbClr val="002664"/>
              </a:solidFill>
              <a:cs typeface="Arial" pitchFamily="34" charset="0"/>
            </a:endParaRPr>
          </a:p>
        </p:txBody>
      </p:sp>
    </p:spTree>
    <p:extLst>
      <p:ext uri="{BB962C8B-B14F-4D97-AF65-F5344CB8AC3E}">
        <p14:creationId xmlns:p14="http://schemas.microsoft.com/office/powerpoint/2010/main" val="4192847810"/>
      </p:ext>
    </p:extLst>
  </p:cSld>
  <p:clrMap bg1="dk2" tx1="lt1" bg2="dk1"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transition/>
  <p:timing>
    <p:tnLst>
      <p:par>
        <p:cTn id="1" dur="indefinite" restart="never" nodeType="tmRoot"/>
      </p:par>
    </p:tnLst>
  </p:timing>
  <p:txStyles>
    <p:titleStyle>
      <a:lvl1pPr algn="l" defTabSz="936625" rtl="0" eaLnBrk="0" fontAlgn="base" hangingPunct="0">
        <a:spcBef>
          <a:spcPct val="0"/>
        </a:spcBef>
        <a:spcAft>
          <a:spcPct val="0"/>
        </a:spcAft>
        <a:defRPr sz="3600" b="1">
          <a:solidFill>
            <a:srgbClr val="002664"/>
          </a:solidFill>
          <a:latin typeface="+mj-lt"/>
          <a:ea typeface="+mj-ea"/>
          <a:cs typeface="+mj-cs"/>
        </a:defRPr>
      </a:lvl1pPr>
      <a:lvl2pPr algn="l" defTabSz="936625" rtl="0" eaLnBrk="0" fontAlgn="base" hangingPunct="0">
        <a:spcBef>
          <a:spcPct val="0"/>
        </a:spcBef>
        <a:spcAft>
          <a:spcPct val="0"/>
        </a:spcAft>
        <a:defRPr sz="3600" b="1">
          <a:solidFill>
            <a:srgbClr val="002664"/>
          </a:solidFill>
          <a:latin typeface="Arial" pitchFamily="34" charset="0"/>
        </a:defRPr>
      </a:lvl2pPr>
      <a:lvl3pPr algn="l" defTabSz="936625" rtl="0" eaLnBrk="0" fontAlgn="base" hangingPunct="0">
        <a:spcBef>
          <a:spcPct val="0"/>
        </a:spcBef>
        <a:spcAft>
          <a:spcPct val="0"/>
        </a:spcAft>
        <a:defRPr sz="3600" b="1">
          <a:solidFill>
            <a:srgbClr val="002664"/>
          </a:solidFill>
          <a:latin typeface="Arial" pitchFamily="34" charset="0"/>
        </a:defRPr>
      </a:lvl3pPr>
      <a:lvl4pPr algn="l" defTabSz="936625" rtl="0" eaLnBrk="0" fontAlgn="base" hangingPunct="0">
        <a:spcBef>
          <a:spcPct val="0"/>
        </a:spcBef>
        <a:spcAft>
          <a:spcPct val="0"/>
        </a:spcAft>
        <a:defRPr sz="3600" b="1">
          <a:solidFill>
            <a:srgbClr val="002664"/>
          </a:solidFill>
          <a:latin typeface="Arial" pitchFamily="34" charset="0"/>
        </a:defRPr>
      </a:lvl4pPr>
      <a:lvl5pPr algn="l" defTabSz="936625" rtl="0" eaLnBrk="0" fontAlgn="base" hangingPunct="0">
        <a:spcBef>
          <a:spcPct val="0"/>
        </a:spcBef>
        <a:spcAft>
          <a:spcPct val="0"/>
        </a:spcAft>
        <a:defRPr sz="3600" b="1">
          <a:solidFill>
            <a:srgbClr val="002664"/>
          </a:solidFill>
          <a:latin typeface="Arial" pitchFamily="34" charset="0"/>
        </a:defRPr>
      </a:lvl5pPr>
      <a:lvl6pPr marL="457200" algn="l" defTabSz="936625" rtl="0" eaLnBrk="0" fontAlgn="base" hangingPunct="0">
        <a:spcBef>
          <a:spcPct val="0"/>
        </a:spcBef>
        <a:spcAft>
          <a:spcPct val="0"/>
        </a:spcAft>
        <a:defRPr sz="3600" b="1">
          <a:solidFill>
            <a:srgbClr val="002664"/>
          </a:solidFill>
          <a:latin typeface="Arial" pitchFamily="34" charset="0"/>
        </a:defRPr>
      </a:lvl6pPr>
      <a:lvl7pPr marL="914400" algn="l" defTabSz="936625" rtl="0" eaLnBrk="0" fontAlgn="base" hangingPunct="0">
        <a:spcBef>
          <a:spcPct val="0"/>
        </a:spcBef>
        <a:spcAft>
          <a:spcPct val="0"/>
        </a:spcAft>
        <a:defRPr sz="3600" b="1">
          <a:solidFill>
            <a:srgbClr val="002664"/>
          </a:solidFill>
          <a:latin typeface="Arial" pitchFamily="34" charset="0"/>
        </a:defRPr>
      </a:lvl7pPr>
      <a:lvl8pPr marL="1371600" algn="l" defTabSz="936625" rtl="0" eaLnBrk="0" fontAlgn="base" hangingPunct="0">
        <a:spcBef>
          <a:spcPct val="0"/>
        </a:spcBef>
        <a:spcAft>
          <a:spcPct val="0"/>
        </a:spcAft>
        <a:defRPr sz="3600" b="1">
          <a:solidFill>
            <a:srgbClr val="002664"/>
          </a:solidFill>
          <a:latin typeface="Arial" pitchFamily="34" charset="0"/>
        </a:defRPr>
      </a:lvl8pPr>
      <a:lvl9pPr marL="1828800" algn="l" defTabSz="936625" rtl="0" eaLnBrk="0" fontAlgn="base" hangingPunct="0">
        <a:spcBef>
          <a:spcPct val="0"/>
        </a:spcBef>
        <a:spcAft>
          <a:spcPct val="0"/>
        </a:spcAft>
        <a:defRPr sz="3600" b="1">
          <a:solidFill>
            <a:srgbClr val="002664"/>
          </a:solidFill>
          <a:latin typeface="Arial" pitchFamily="34" charset="0"/>
        </a:defRPr>
      </a:lvl9pPr>
    </p:titleStyle>
    <p:bodyStyle>
      <a:lvl1pPr marL="342900" indent="-342900" algn="l" defTabSz="936625" rtl="0" eaLnBrk="0" fontAlgn="base" hangingPunct="0">
        <a:spcBef>
          <a:spcPct val="0"/>
        </a:spcBef>
        <a:spcAft>
          <a:spcPct val="40000"/>
        </a:spcAft>
        <a:defRPr sz="3600" b="1">
          <a:solidFill>
            <a:srgbClr val="002664"/>
          </a:solidFill>
          <a:latin typeface="+mn-lt"/>
          <a:ea typeface="+mn-ea"/>
          <a:cs typeface="+mn-cs"/>
        </a:defRPr>
      </a:lvl1pPr>
      <a:lvl2pPr marL="355600" indent="-354013" algn="l" defTabSz="936625" rtl="0" eaLnBrk="0" fontAlgn="base" hangingPunct="0">
        <a:spcBef>
          <a:spcPct val="0"/>
        </a:spcBef>
        <a:spcAft>
          <a:spcPct val="20000"/>
        </a:spcAft>
        <a:buChar char="•"/>
        <a:defRPr sz="3200" b="1">
          <a:solidFill>
            <a:srgbClr val="002664"/>
          </a:solidFill>
          <a:latin typeface="+mn-lt"/>
        </a:defRPr>
      </a:lvl2pPr>
      <a:lvl3pPr marL="901700" indent="-366713" algn="l" defTabSz="936625" rtl="0" eaLnBrk="0" fontAlgn="base" hangingPunct="0">
        <a:spcBef>
          <a:spcPct val="0"/>
        </a:spcBef>
        <a:spcAft>
          <a:spcPct val="0"/>
        </a:spcAft>
        <a:buChar char="–"/>
        <a:defRPr sz="2800" b="1">
          <a:solidFill>
            <a:srgbClr val="002664"/>
          </a:solidFill>
          <a:latin typeface="+mn-lt"/>
        </a:defRPr>
      </a:lvl3pPr>
      <a:lvl4pPr marL="1536700" indent="-277813" algn="l" defTabSz="936625" rtl="0" eaLnBrk="0" fontAlgn="base" hangingPunct="0">
        <a:spcBef>
          <a:spcPct val="0"/>
        </a:spcBef>
        <a:spcAft>
          <a:spcPct val="0"/>
        </a:spcAft>
        <a:buChar char="·"/>
        <a:defRPr sz="2000" b="1">
          <a:solidFill>
            <a:schemeClr val="tx1"/>
          </a:solidFill>
          <a:latin typeface="+mn-lt"/>
        </a:defRPr>
      </a:lvl4pPr>
      <a:lvl5pPr marL="1730375" indent="-14288" algn="l" defTabSz="936625" rtl="0" eaLnBrk="0" fontAlgn="base" hangingPunct="0">
        <a:spcBef>
          <a:spcPct val="0"/>
        </a:spcBef>
        <a:spcAft>
          <a:spcPct val="0"/>
        </a:spcAft>
        <a:defRPr sz="2000" b="1">
          <a:solidFill>
            <a:schemeClr val="tx1"/>
          </a:solidFill>
          <a:latin typeface="+mn-lt"/>
        </a:defRPr>
      </a:lvl5pPr>
      <a:lvl6pPr marL="2187575" indent="-14288" algn="l" defTabSz="936625" rtl="0" eaLnBrk="0" fontAlgn="base" hangingPunct="0">
        <a:spcBef>
          <a:spcPct val="0"/>
        </a:spcBef>
        <a:spcAft>
          <a:spcPct val="0"/>
        </a:spcAft>
        <a:defRPr sz="2000" b="1">
          <a:solidFill>
            <a:schemeClr val="tx1"/>
          </a:solidFill>
          <a:latin typeface="+mn-lt"/>
        </a:defRPr>
      </a:lvl6pPr>
      <a:lvl7pPr marL="2644775" indent="-14288" algn="l" defTabSz="936625" rtl="0" eaLnBrk="0" fontAlgn="base" hangingPunct="0">
        <a:spcBef>
          <a:spcPct val="0"/>
        </a:spcBef>
        <a:spcAft>
          <a:spcPct val="0"/>
        </a:spcAft>
        <a:defRPr sz="2000" b="1">
          <a:solidFill>
            <a:schemeClr val="tx1"/>
          </a:solidFill>
          <a:latin typeface="+mn-lt"/>
        </a:defRPr>
      </a:lvl7pPr>
      <a:lvl8pPr marL="3101975" indent="-14288" algn="l" defTabSz="936625" rtl="0" eaLnBrk="0" fontAlgn="base" hangingPunct="0">
        <a:spcBef>
          <a:spcPct val="0"/>
        </a:spcBef>
        <a:spcAft>
          <a:spcPct val="0"/>
        </a:spcAft>
        <a:defRPr sz="2000" b="1">
          <a:solidFill>
            <a:schemeClr val="tx1"/>
          </a:solidFill>
          <a:latin typeface="+mn-lt"/>
        </a:defRPr>
      </a:lvl8pPr>
      <a:lvl9pPr marL="3559175" indent="-14288" algn="l" defTabSz="936625" rtl="0" eaLnBrk="0" fontAlgn="base" hangingPunct="0">
        <a:spcBef>
          <a:spcPct val="0"/>
        </a:spcBef>
        <a:spcAft>
          <a:spcPct val="0"/>
        </a:spcAft>
        <a:defRPr sz="2000" b="1">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title"/>
            <p:custDataLst>
              <p:tags r:id="rId14"/>
            </p:custDataLst>
          </p:nvPr>
        </p:nvSpPr>
        <p:spPr bwMode="auto">
          <a:xfrm>
            <a:off x="223838" y="284163"/>
            <a:ext cx="8643937" cy="549275"/>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GB" smtClean="0"/>
              <a:t>Exhibit</a:t>
            </a:r>
          </a:p>
        </p:txBody>
      </p:sp>
      <p:sp>
        <p:nvSpPr>
          <p:cNvPr id="7171" name="Rectangle 4"/>
          <p:cNvSpPr>
            <a:spLocks noGrp="1" noChangeArrowheads="1"/>
          </p:cNvSpPr>
          <p:nvPr>
            <p:ph type="body" idx="1"/>
            <p:custDataLst>
              <p:tags r:id="rId15"/>
            </p:custDataLst>
          </p:nvPr>
        </p:nvSpPr>
        <p:spPr bwMode="auto">
          <a:xfrm>
            <a:off x="254000" y="1052513"/>
            <a:ext cx="8613775" cy="17795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GB" smtClean="0"/>
              <a:t>Normal text</a:t>
            </a:r>
          </a:p>
          <a:p>
            <a:pPr lvl="1"/>
            <a:r>
              <a:rPr lang="en-GB" smtClean="0"/>
              <a:t>Bullet </a:t>
            </a:r>
          </a:p>
          <a:p>
            <a:pPr lvl="2"/>
            <a:r>
              <a:rPr lang="en-GB" smtClean="0"/>
              <a:t>En dash </a:t>
            </a:r>
          </a:p>
        </p:txBody>
      </p:sp>
      <p:grpSp>
        <p:nvGrpSpPr>
          <p:cNvPr id="7172" name="McK Slide Elements"/>
          <p:cNvGrpSpPr>
            <a:grpSpLocks/>
          </p:cNvGrpSpPr>
          <p:nvPr/>
        </p:nvGrpSpPr>
        <p:grpSpPr bwMode="auto">
          <a:xfrm>
            <a:off x="1824038" y="1117600"/>
            <a:ext cx="6257925" cy="5238750"/>
            <a:chOff x="1343" y="776"/>
            <a:chExt cx="4608" cy="3639"/>
          </a:xfrm>
        </p:grpSpPr>
        <p:sp>
          <p:nvSpPr>
            <p:cNvPr id="173062" name="McK Message" hidden="1"/>
            <p:cNvSpPr>
              <a:spLocks noChangeArrowheads="1"/>
            </p:cNvSpPr>
            <p:nvPr userDrawn="1"/>
          </p:nvSpPr>
          <p:spPr bwMode="auto">
            <a:xfrm>
              <a:off x="1344" y="776"/>
              <a:ext cx="4607" cy="135"/>
            </a:xfrm>
            <a:prstGeom prst="rect">
              <a:avLst/>
            </a:prstGeom>
            <a:noFill/>
            <a:ln w="9525">
              <a:noFill/>
              <a:miter lim="800000"/>
              <a:headEnd/>
              <a:tailEnd/>
            </a:ln>
            <a:effectLst/>
          </p:spPr>
          <p:txBody>
            <a:bodyPr lIns="0" tIns="0" rIns="0" bIns="0">
              <a:spAutoFit/>
            </a:bodyPr>
            <a:lstStyle/>
            <a:p>
              <a:pPr defTabSz="839788" eaLnBrk="0" fontAlgn="base" hangingPunct="0">
                <a:spcBef>
                  <a:spcPct val="0"/>
                </a:spcBef>
                <a:spcAft>
                  <a:spcPct val="0"/>
                </a:spcAft>
                <a:defRPr/>
              </a:pPr>
              <a:r>
                <a:rPr lang="en-GB" sz="1300" dirty="0">
                  <a:solidFill>
                    <a:srgbClr val="FFFFFF"/>
                  </a:solidFill>
                  <a:cs typeface="Arial" pitchFamily="34" charset="0"/>
                </a:rPr>
                <a:t>Message</a:t>
              </a:r>
            </a:p>
          </p:txBody>
        </p:sp>
        <p:sp>
          <p:nvSpPr>
            <p:cNvPr id="173063" name="McK Measure" hidden="1"/>
            <p:cNvSpPr>
              <a:spLocks noChangeArrowheads="1"/>
            </p:cNvSpPr>
            <p:nvPr userDrawn="1"/>
          </p:nvSpPr>
          <p:spPr bwMode="auto">
            <a:xfrm>
              <a:off x="1343" y="1387"/>
              <a:ext cx="4607" cy="115"/>
            </a:xfrm>
            <a:prstGeom prst="rect">
              <a:avLst/>
            </a:prstGeom>
            <a:noFill/>
            <a:ln w="9525">
              <a:noFill/>
              <a:miter lim="800000"/>
              <a:headEnd/>
              <a:tailEnd/>
            </a:ln>
            <a:effectLst/>
          </p:spPr>
          <p:txBody>
            <a:bodyPr lIns="0" tIns="0" rIns="0" bIns="0">
              <a:spAutoFit/>
            </a:bodyPr>
            <a:lstStyle/>
            <a:p>
              <a:pPr defTabSz="839788" eaLnBrk="0" fontAlgn="base" hangingPunct="0">
                <a:spcBef>
                  <a:spcPct val="0"/>
                </a:spcBef>
                <a:spcAft>
                  <a:spcPct val="0"/>
                </a:spcAft>
                <a:defRPr/>
              </a:pPr>
              <a:r>
                <a:rPr lang="en-GB" sz="1100" dirty="0">
                  <a:solidFill>
                    <a:srgbClr val="FFFFFF"/>
                  </a:solidFill>
                  <a:cs typeface="Arial" pitchFamily="34" charset="0"/>
                </a:rPr>
                <a:t>Unit of measure</a:t>
              </a:r>
            </a:p>
          </p:txBody>
        </p:sp>
        <p:sp>
          <p:nvSpPr>
            <p:cNvPr id="173064" name="McK Footnote" hidden="1"/>
            <p:cNvSpPr>
              <a:spLocks noChangeArrowheads="1"/>
            </p:cNvSpPr>
            <p:nvPr userDrawn="1"/>
          </p:nvSpPr>
          <p:spPr bwMode="auto">
            <a:xfrm>
              <a:off x="1344" y="4225"/>
              <a:ext cx="4607" cy="190"/>
            </a:xfrm>
            <a:prstGeom prst="rect">
              <a:avLst/>
            </a:prstGeom>
            <a:noFill/>
            <a:ln w="9525">
              <a:noFill/>
              <a:miter lim="800000"/>
              <a:headEnd/>
              <a:tailEnd/>
            </a:ln>
            <a:effectLst/>
          </p:spPr>
          <p:txBody>
            <a:bodyPr lIns="0" tIns="0" rIns="0" bIns="0" anchor="b">
              <a:spAutoFit/>
            </a:bodyPr>
            <a:lstStyle/>
            <a:p>
              <a:pPr marL="420688" indent="-420688" defTabSz="839788" eaLnBrk="0" fontAlgn="base" hangingPunct="0">
                <a:spcBef>
                  <a:spcPct val="0"/>
                </a:spcBef>
                <a:spcAft>
                  <a:spcPts val="213"/>
                </a:spcAft>
                <a:tabLst>
                  <a:tab pos="366713" algn="r"/>
                </a:tabLst>
                <a:defRPr/>
              </a:pPr>
              <a:r>
                <a:rPr lang="en-GB" sz="800" dirty="0">
                  <a:solidFill>
                    <a:srgbClr val="FFFFFF"/>
                  </a:solidFill>
                  <a:cs typeface="Arial" pitchFamily="34" charset="0"/>
                </a:rPr>
                <a:t>	*	Footnote</a:t>
              </a:r>
            </a:p>
            <a:p>
              <a:pPr marL="420688" indent="-420688" defTabSz="839788" eaLnBrk="0" fontAlgn="base" hangingPunct="0">
                <a:spcBef>
                  <a:spcPct val="0"/>
                </a:spcBef>
                <a:spcAft>
                  <a:spcPct val="0"/>
                </a:spcAft>
                <a:tabLst>
                  <a:tab pos="366713" algn="r"/>
                </a:tabLst>
                <a:defRPr/>
              </a:pPr>
              <a:r>
                <a:rPr lang="en-GB" sz="800" dirty="0">
                  <a:solidFill>
                    <a:srgbClr val="FFFFFF"/>
                  </a:solidFill>
                  <a:cs typeface="Arial" pitchFamily="34" charset="0"/>
                </a:rPr>
                <a:t>	Source:	Sources</a:t>
              </a:r>
            </a:p>
          </p:txBody>
        </p:sp>
      </p:grpSp>
      <p:pic>
        <p:nvPicPr>
          <p:cNvPr id="7173" name="Picture 9" descr="ISAF LogoPP"/>
          <p:cNvPicPr>
            <a:picLocks noChangeAspect="1" noChangeArrowheads="1"/>
          </p:cNvPicPr>
          <p:nvPr/>
        </p:nvPicPr>
        <p:blipFill>
          <a:blip r:embed="rId16" cstate="print"/>
          <a:srcRect/>
          <a:stretch>
            <a:fillRect/>
          </a:stretch>
        </p:blipFill>
        <p:spPr bwMode="auto">
          <a:xfrm>
            <a:off x="7681913" y="5741988"/>
            <a:ext cx="730250" cy="936625"/>
          </a:xfrm>
          <a:prstGeom prst="rect">
            <a:avLst/>
          </a:prstGeom>
          <a:noFill/>
          <a:ln w="9525">
            <a:noFill/>
            <a:miter lim="800000"/>
            <a:headEnd/>
            <a:tailEnd/>
          </a:ln>
        </p:spPr>
      </p:pic>
      <p:sp>
        <p:nvSpPr>
          <p:cNvPr id="173066" name="Text Box 10"/>
          <p:cNvSpPr txBox="1">
            <a:spLocks noChangeArrowheads="1"/>
          </p:cNvSpPr>
          <p:nvPr/>
        </p:nvSpPr>
        <p:spPr bwMode="auto">
          <a:xfrm>
            <a:off x="179388" y="6237288"/>
            <a:ext cx="8785225" cy="212725"/>
          </a:xfrm>
          <a:prstGeom prst="rect">
            <a:avLst/>
          </a:prstGeom>
          <a:noFill/>
          <a:ln w="9525" algn="ctr">
            <a:noFill/>
            <a:miter lim="800000"/>
            <a:headEnd/>
            <a:tailEnd/>
          </a:ln>
          <a:effectLst/>
        </p:spPr>
        <p:txBody>
          <a:bodyPr lIns="0" tIns="0" rIns="0" bIns="0">
            <a:spAutoFit/>
          </a:bodyPr>
          <a:lstStyle/>
          <a:p>
            <a:pPr defTabSz="936625" eaLnBrk="0" fontAlgn="base" hangingPunct="0">
              <a:spcBef>
                <a:spcPct val="50000"/>
              </a:spcBef>
              <a:spcAft>
                <a:spcPct val="0"/>
              </a:spcAft>
              <a:defRPr/>
            </a:pPr>
            <a:r>
              <a:rPr lang="en-GB" sz="1400" dirty="0">
                <a:solidFill>
                  <a:srgbClr val="002664"/>
                </a:solidFill>
                <a:cs typeface="Arial" pitchFamily="34" charset="0"/>
              </a:rPr>
              <a:t>ISAF Race Management Manual – Part 2 – Fleet Racing – February 2006			</a:t>
            </a:r>
            <a:fld id="{94EEC391-E691-4683-B393-E81E76642275}" type="slidenum">
              <a:rPr lang="en-GB" sz="1400">
                <a:solidFill>
                  <a:srgbClr val="002664"/>
                </a:solidFill>
                <a:cs typeface="Arial" pitchFamily="34" charset="0"/>
              </a:rPr>
              <a:pPr defTabSz="936625" eaLnBrk="0" fontAlgn="base" hangingPunct="0">
                <a:spcBef>
                  <a:spcPct val="50000"/>
                </a:spcBef>
                <a:spcAft>
                  <a:spcPct val="0"/>
                </a:spcAft>
                <a:defRPr/>
              </a:pPr>
              <a:t>‹#›</a:t>
            </a:fld>
            <a:endParaRPr lang="en-GB" sz="1400" dirty="0">
              <a:solidFill>
                <a:srgbClr val="002664"/>
              </a:solidFill>
              <a:cs typeface="Arial" pitchFamily="34" charset="0"/>
            </a:endParaRPr>
          </a:p>
        </p:txBody>
      </p:sp>
    </p:spTree>
    <p:extLst>
      <p:ext uri="{BB962C8B-B14F-4D97-AF65-F5344CB8AC3E}">
        <p14:creationId xmlns:p14="http://schemas.microsoft.com/office/powerpoint/2010/main" val="1430255911"/>
      </p:ext>
    </p:extLst>
  </p:cSld>
  <p:clrMap bg1="dk2" tx1="lt1" bg2="dk1" tx2="lt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Lst>
  <p:transition/>
  <p:timing>
    <p:tnLst>
      <p:par>
        <p:cTn id="1" dur="indefinite" restart="never" nodeType="tmRoot"/>
      </p:par>
    </p:tnLst>
  </p:timing>
  <p:txStyles>
    <p:titleStyle>
      <a:lvl1pPr algn="l" defTabSz="936625" rtl="0" eaLnBrk="0" fontAlgn="base" hangingPunct="0">
        <a:spcBef>
          <a:spcPct val="0"/>
        </a:spcBef>
        <a:spcAft>
          <a:spcPct val="0"/>
        </a:spcAft>
        <a:defRPr sz="3600" b="1">
          <a:solidFill>
            <a:srgbClr val="002664"/>
          </a:solidFill>
          <a:latin typeface="+mj-lt"/>
          <a:ea typeface="+mj-ea"/>
          <a:cs typeface="+mj-cs"/>
        </a:defRPr>
      </a:lvl1pPr>
      <a:lvl2pPr algn="l" defTabSz="936625" rtl="0" eaLnBrk="0" fontAlgn="base" hangingPunct="0">
        <a:spcBef>
          <a:spcPct val="0"/>
        </a:spcBef>
        <a:spcAft>
          <a:spcPct val="0"/>
        </a:spcAft>
        <a:defRPr sz="3600" b="1">
          <a:solidFill>
            <a:srgbClr val="002664"/>
          </a:solidFill>
          <a:latin typeface="Arial" pitchFamily="34" charset="0"/>
        </a:defRPr>
      </a:lvl2pPr>
      <a:lvl3pPr algn="l" defTabSz="936625" rtl="0" eaLnBrk="0" fontAlgn="base" hangingPunct="0">
        <a:spcBef>
          <a:spcPct val="0"/>
        </a:spcBef>
        <a:spcAft>
          <a:spcPct val="0"/>
        </a:spcAft>
        <a:defRPr sz="3600" b="1">
          <a:solidFill>
            <a:srgbClr val="002664"/>
          </a:solidFill>
          <a:latin typeface="Arial" pitchFamily="34" charset="0"/>
        </a:defRPr>
      </a:lvl3pPr>
      <a:lvl4pPr algn="l" defTabSz="936625" rtl="0" eaLnBrk="0" fontAlgn="base" hangingPunct="0">
        <a:spcBef>
          <a:spcPct val="0"/>
        </a:spcBef>
        <a:spcAft>
          <a:spcPct val="0"/>
        </a:spcAft>
        <a:defRPr sz="3600" b="1">
          <a:solidFill>
            <a:srgbClr val="002664"/>
          </a:solidFill>
          <a:latin typeface="Arial" pitchFamily="34" charset="0"/>
        </a:defRPr>
      </a:lvl4pPr>
      <a:lvl5pPr algn="l" defTabSz="936625" rtl="0" eaLnBrk="0" fontAlgn="base" hangingPunct="0">
        <a:spcBef>
          <a:spcPct val="0"/>
        </a:spcBef>
        <a:spcAft>
          <a:spcPct val="0"/>
        </a:spcAft>
        <a:defRPr sz="3600" b="1">
          <a:solidFill>
            <a:srgbClr val="002664"/>
          </a:solidFill>
          <a:latin typeface="Arial" pitchFamily="34" charset="0"/>
        </a:defRPr>
      </a:lvl5pPr>
      <a:lvl6pPr marL="457200" algn="l" defTabSz="936625" rtl="0" eaLnBrk="0" fontAlgn="base" hangingPunct="0">
        <a:spcBef>
          <a:spcPct val="0"/>
        </a:spcBef>
        <a:spcAft>
          <a:spcPct val="0"/>
        </a:spcAft>
        <a:defRPr sz="3600" b="1">
          <a:solidFill>
            <a:srgbClr val="002664"/>
          </a:solidFill>
          <a:latin typeface="Arial" pitchFamily="34" charset="0"/>
        </a:defRPr>
      </a:lvl6pPr>
      <a:lvl7pPr marL="914400" algn="l" defTabSz="936625" rtl="0" eaLnBrk="0" fontAlgn="base" hangingPunct="0">
        <a:spcBef>
          <a:spcPct val="0"/>
        </a:spcBef>
        <a:spcAft>
          <a:spcPct val="0"/>
        </a:spcAft>
        <a:defRPr sz="3600" b="1">
          <a:solidFill>
            <a:srgbClr val="002664"/>
          </a:solidFill>
          <a:latin typeface="Arial" pitchFamily="34" charset="0"/>
        </a:defRPr>
      </a:lvl7pPr>
      <a:lvl8pPr marL="1371600" algn="l" defTabSz="936625" rtl="0" eaLnBrk="0" fontAlgn="base" hangingPunct="0">
        <a:spcBef>
          <a:spcPct val="0"/>
        </a:spcBef>
        <a:spcAft>
          <a:spcPct val="0"/>
        </a:spcAft>
        <a:defRPr sz="3600" b="1">
          <a:solidFill>
            <a:srgbClr val="002664"/>
          </a:solidFill>
          <a:latin typeface="Arial" pitchFamily="34" charset="0"/>
        </a:defRPr>
      </a:lvl8pPr>
      <a:lvl9pPr marL="1828800" algn="l" defTabSz="936625" rtl="0" eaLnBrk="0" fontAlgn="base" hangingPunct="0">
        <a:spcBef>
          <a:spcPct val="0"/>
        </a:spcBef>
        <a:spcAft>
          <a:spcPct val="0"/>
        </a:spcAft>
        <a:defRPr sz="3600" b="1">
          <a:solidFill>
            <a:srgbClr val="002664"/>
          </a:solidFill>
          <a:latin typeface="Arial" pitchFamily="34" charset="0"/>
        </a:defRPr>
      </a:lvl9pPr>
    </p:titleStyle>
    <p:bodyStyle>
      <a:lvl1pPr marL="342900" indent="-342900" algn="l" defTabSz="936625" rtl="0" eaLnBrk="0" fontAlgn="base" hangingPunct="0">
        <a:spcBef>
          <a:spcPct val="0"/>
        </a:spcBef>
        <a:spcAft>
          <a:spcPct val="40000"/>
        </a:spcAft>
        <a:defRPr sz="3600" b="1">
          <a:solidFill>
            <a:srgbClr val="002664"/>
          </a:solidFill>
          <a:latin typeface="+mn-lt"/>
          <a:ea typeface="+mn-ea"/>
          <a:cs typeface="+mn-cs"/>
        </a:defRPr>
      </a:lvl1pPr>
      <a:lvl2pPr marL="355600" indent="-354013" algn="l" defTabSz="936625" rtl="0" eaLnBrk="0" fontAlgn="base" hangingPunct="0">
        <a:spcBef>
          <a:spcPct val="0"/>
        </a:spcBef>
        <a:spcAft>
          <a:spcPct val="20000"/>
        </a:spcAft>
        <a:buChar char="•"/>
        <a:defRPr sz="3200" b="1">
          <a:solidFill>
            <a:srgbClr val="002664"/>
          </a:solidFill>
          <a:latin typeface="+mn-lt"/>
        </a:defRPr>
      </a:lvl2pPr>
      <a:lvl3pPr marL="901700" indent="-366713" algn="l" defTabSz="936625" rtl="0" eaLnBrk="0" fontAlgn="base" hangingPunct="0">
        <a:spcBef>
          <a:spcPct val="0"/>
        </a:spcBef>
        <a:spcAft>
          <a:spcPct val="0"/>
        </a:spcAft>
        <a:buChar char="–"/>
        <a:defRPr sz="2800" b="1">
          <a:solidFill>
            <a:srgbClr val="002664"/>
          </a:solidFill>
          <a:latin typeface="+mn-lt"/>
        </a:defRPr>
      </a:lvl3pPr>
      <a:lvl4pPr marL="1536700" indent="-277813" algn="l" defTabSz="936625" rtl="0" eaLnBrk="0" fontAlgn="base" hangingPunct="0">
        <a:spcBef>
          <a:spcPct val="0"/>
        </a:spcBef>
        <a:spcAft>
          <a:spcPct val="0"/>
        </a:spcAft>
        <a:buChar char="·"/>
        <a:defRPr sz="2000" b="1">
          <a:solidFill>
            <a:schemeClr val="tx1"/>
          </a:solidFill>
          <a:latin typeface="+mn-lt"/>
        </a:defRPr>
      </a:lvl4pPr>
      <a:lvl5pPr marL="1730375" indent="-14288" algn="l" defTabSz="936625" rtl="0" eaLnBrk="0" fontAlgn="base" hangingPunct="0">
        <a:spcBef>
          <a:spcPct val="0"/>
        </a:spcBef>
        <a:spcAft>
          <a:spcPct val="0"/>
        </a:spcAft>
        <a:defRPr sz="2000" b="1">
          <a:solidFill>
            <a:schemeClr val="tx1"/>
          </a:solidFill>
          <a:latin typeface="+mn-lt"/>
        </a:defRPr>
      </a:lvl5pPr>
      <a:lvl6pPr marL="2187575" indent="-14288" algn="l" defTabSz="936625" rtl="0" eaLnBrk="0" fontAlgn="base" hangingPunct="0">
        <a:spcBef>
          <a:spcPct val="0"/>
        </a:spcBef>
        <a:spcAft>
          <a:spcPct val="0"/>
        </a:spcAft>
        <a:defRPr sz="2000" b="1">
          <a:solidFill>
            <a:schemeClr val="tx1"/>
          </a:solidFill>
          <a:latin typeface="+mn-lt"/>
        </a:defRPr>
      </a:lvl6pPr>
      <a:lvl7pPr marL="2644775" indent="-14288" algn="l" defTabSz="936625" rtl="0" eaLnBrk="0" fontAlgn="base" hangingPunct="0">
        <a:spcBef>
          <a:spcPct val="0"/>
        </a:spcBef>
        <a:spcAft>
          <a:spcPct val="0"/>
        </a:spcAft>
        <a:defRPr sz="2000" b="1">
          <a:solidFill>
            <a:schemeClr val="tx1"/>
          </a:solidFill>
          <a:latin typeface="+mn-lt"/>
        </a:defRPr>
      </a:lvl7pPr>
      <a:lvl8pPr marL="3101975" indent="-14288" algn="l" defTabSz="936625" rtl="0" eaLnBrk="0" fontAlgn="base" hangingPunct="0">
        <a:spcBef>
          <a:spcPct val="0"/>
        </a:spcBef>
        <a:spcAft>
          <a:spcPct val="0"/>
        </a:spcAft>
        <a:defRPr sz="2000" b="1">
          <a:solidFill>
            <a:schemeClr val="tx1"/>
          </a:solidFill>
          <a:latin typeface="+mn-lt"/>
        </a:defRPr>
      </a:lvl8pPr>
      <a:lvl9pPr marL="3559175" indent="-14288" algn="l" defTabSz="936625" rtl="0" eaLnBrk="0" fontAlgn="base" hangingPunct="0">
        <a:spcBef>
          <a:spcPct val="0"/>
        </a:spcBef>
        <a:spcAft>
          <a:spcPct val="0"/>
        </a:spcAft>
        <a:defRPr sz="2000" b="1">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solidFill>
                  <a:srgbClr val="04617B">
                    <a:shade val="90000"/>
                  </a:srgbClr>
                </a:solidFill>
              </a:rPr>
              <a:pPr/>
              <a:t>01.04.2017</a:t>
            </a:fld>
            <a:endParaRPr lang="ru-RU">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solidFill>
                  <a:srgbClr val="04617B">
                    <a:shade val="90000"/>
                  </a:srgbClr>
                </a:solidFill>
              </a:rPr>
              <a:pPr/>
              <a:t>‹#›</a:t>
            </a:fld>
            <a:endParaRPr lang="ru-RU">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426829939"/>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solidFill>
                  <a:prstClr val="white">
                    <a:alpha val="60000"/>
                  </a:prstClr>
                </a:solidFill>
              </a:rPr>
              <a:pPr/>
              <a:t>01.04.2017</a:t>
            </a:fld>
            <a:endParaRPr lang="ru-RU" dirty="0">
              <a:solidFill>
                <a:prstClr val="white">
                  <a:alpha val="60000"/>
                </a:prstClr>
              </a:solidFill>
            </a:endParaRPr>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dirty="0">
              <a:solidFill>
                <a:prstClr val="white">
                  <a:alpha val="60000"/>
                </a:prstClr>
              </a:solidFill>
            </a:endParaRPr>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solidFill>
                  <a:prstClr val="white">
                    <a:alpha val="60000"/>
                  </a:prstClr>
                </a:solidFill>
              </a:rPr>
              <a:pPr/>
              <a:t>‹#›</a:t>
            </a:fld>
            <a:endParaRPr lang="ru-RU" dirty="0">
              <a:solidFill>
                <a:prstClr val="white">
                  <a:alpha val="60000"/>
                </a:prstClr>
              </a:solidFill>
            </a:endParaRPr>
          </a:p>
        </p:txBody>
      </p:sp>
    </p:spTree>
    <p:extLst>
      <p:ext uri="{BB962C8B-B14F-4D97-AF65-F5344CB8AC3E}">
        <p14:creationId xmlns:p14="http://schemas.microsoft.com/office/powerpoint/2010/main" val="2285518603"/>
      </p:ext>
    </p:extLst>
  </p:cSld>
  <p:clrMap bg1="dk1" tx1="lt1" bg2="dk2" tx2="lt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ailing.org/documents/racingrules/index.php"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1.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0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1.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7.jp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37.wmf"/><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6.wmf"/><Relationship Id="rId4" Type="http://schemas.openxmlformats.org/officeDocument/2006/relationships/oleObject" Target="../embeddings/oleObject1.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38.wmf"/><Relationship Id="rId4" Type="http://schemas.openxmlformats.org/officeDocument/2006/relationships/oleObject" Target="../embeddings/oleObject3.bin"/></Relationships>
</file>

<file path=ppt/slides/_rels/slide5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117.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117.xml"/></Relationships>
</file>

<file path=ppt/slides/_rels/slide66.xml.rels><?xml version="1.0" encoding="UTF-8" standalone="yes"?>
<Relationships xmlns="http://schemas.openxmlformats.org/package/2006/relationships"><Relationship Id="rId3" Type="http://schemas.openxmlformats.org/officeDocument/2006/relationships/image" Target="../media/image44.wmf"/><Relationship Id="rId7"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129.xml"/><Relationship Id="rId6" Type="http://schemas.openxmlformats.org/officeDocument/2006/relationships/image" Target="../media/image47.png"/><Relationship Id="rId5" Type="http://schemas.openxmlformats.org/officeDocument/2006/relationships/image" Target="../media/image46.wmf"/><Relationship Id="rId4" Type="http://schemas.openxmlformats.org/officeDocument/2006/relationships/image" Target="../media/image45.wmf"/></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notesSlide" Target="../notesSlides/notesSlide47.xml"/><Relationship Id="rId7" Type="http://schemas.openxmlformats.org/officeDocument/2006/relationships/image" Target="../media/image51.png"/><Relationship Id="rId2" Type="http://schemas.openxmlformats.org/officeDocument/2006/relationships/slideLayout" Target="../slideLayouts/slideLayout141.xml"/><Relationship Id="rId1" Type="http://schemas.openxmlformats.org/officeDocument/2006/relationships/vmlDrawing" Target="../drawings/vmlDrawing3.vml"/><Relationship Id="rId6" Type="http://schemas.openxmlformats.org/officeDocument/2006/relationships/image" Target="../media/image50.png"/><Relationship Id="rId5" Type="http://schemas.openxmlformats.org/officeDocument/2006/relationships/oleObject" Target="../embeddings/oleObject4.bin"/><Relationship Id="rId4" Type="http://schemas.openxmlformats.org/officeDocument/2006/relationships/image" Target="../media/image45.wmf"/></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58.wmf"/><Relationship Id="rId4" Type="http://schemas.openxmlformats.org/officeDocument/2006/relationships/image" Target="../media/image57.wmf"/></Relationships>
</file>

<file path=ppt/slides/_rels/slide75.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77.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8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4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8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50.xml"/></Relationships>
</file>

<file path=ppt/slides/_rels/slide8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150.xml"/></Relationships>
</file>

<file path=ppt/slides/_rels/slide8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5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8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4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9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50.xml"/></Relationships>
</file>

<file path=ppt/slides/_rels/slide9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48.xml"/></Relationships>
</file>

<file path=ppt/slides/_rels/slide9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4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9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48.xml"/></Relationships>
</file>

<file path=ppt/slides/_rels/slide9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6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71600" y="685801"/>
            <a:ext cx="7258000" cy="3657599"/>
          </a:xfrm>
        </p:spPr>
        <p:txBody>
          <a:bodyPr>
            <a:noAutofit/>
          </a:bodyPr>
          <a:lstStyle/>
          <a:p>
            <a:pPr marL="18288" indent="0" algn="ctr">
              <a:buNone/>
            </a:pPr>
            <a:r>
              <a:rPr lang="en-US" sz="4800" dirty="0"/>
              <a:t>Racing Rules of Sailing</a:t>
            </a:r>
            <a:r>
              <a:rPr lang="ru-RU" sz="4800" dirty="0"/>
              <a:t> </a:t>
            </a:r>
            <a:br>
              <a:rPr lang="ru-RU" sz="4800" dirty="0"/>
            </a:br>
            <a:r>
              <a:rPr lang="ru-RU" sz="4800" dirty="0"/>
              <a:t>Правила</a:t>
            </a:r>
            <a:r>
              <a:rPr lang="en-US" sz="4800" dirty="0"/>
              <a:t> </a:t>
            </a:r>
            <a:r>
              <a:rPr lang="ru-RU" sz="4800" dirty="0"/>
              <a:t>парусных гонок</a:t>
            </a:r>
            <a:br>
              <a:rPr lang="ru-RU" sz="4800" dirty="0"/>
            </a:br>
            <a:r>
              <a:rPr lang="ru-RU" sz="4800" dirty="0" smtClean="0"/>
              <a:t>2017-2020</a:t>
            </a:r>
          </a:p>
        </p:txBody>
      </p:sp>
      <p:sp>
        <p:nvSpPr>
          <p:cNvPr id="3" name="Заголовок 2"/>
          <p:cNvSpPr>
            <a:spLocks noGrp="1"/>
          </p:cNvSpPr>
          <p:nvPr>
            <p:ph type="title"/>
          </p:nvPr>
        </p:nvSpPr>
        <p:spPr>
          <a:xfrm>
            <a:off x="755576" y="4941168"/>
            <a:ext cx="7543800" cy="1584176"/>
          </a:xfrm>
        </p:spPr>
        <p:txBody>
          <a:bodyPr/>
          <a:lstStyle/>
          <a:p>
            <a:pPr lvl="0" algn="ctr">
              <a:spcBef>
                <a:spcPct val="20000"/>
              </a:spcBef>
            </a:pP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a:solidFill>
                  <a:prstClr val="white"/>
                </a:solidFill>
                <a:ea typeface="+mn-ea"/>
                <a:cs typeface="+mn-cs"/>
              </a:rPr>
              <a:t/>
            </a:r>
            <a:br>
              <a:rPr lang="ru-RU" sz="2100" dirty="0">
                <a:solidFill>
                  <a:prstClr val="white"/>
                </a:solidFill>
                <a:ea typeface="+mn-ea"/>
                <a:cs typeface="+mn-cs"/>
              </a:rPr>
            </a:b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smtClean="0">
                <a:solidFill>
                  <a:prstClr val="white"/>
                </a:solidFill>
                <a:ea typeface="+mn-ea"/>
                <a:cs typeface="+mn-cs"/>
              </a:rPr>
              <a:t>Составила Наталья Чубенко</a:t>
            </a:r>
            <a:br>
              <a:rPr lang="ru-RU" sz="2100" dirty="0" smtClean="0">
                <a:solidFill>
                  <a:prstClr val="white"/>
                </a:solidFill>
                <a:ea typeface="+mn-ea"/>
                <a:cs typeface="+mn-cs"/>
              </a:rPr>
            </a:br>
            <a:r>
              <a:rPr lang="ru-RU" sz="2100" dirty="0" smtClean="0">
                <a:solidFill>
                  <a:prstClr val="white"/>
                </a:solidFill>
                <a:ea typeface="+mn-ea"/>
                <a:cs typeface="+mn-cs"/>
              </a:rPr>
              <a:t>Председатель</a:t>
            </a:r>
            <a:r>
              <a:rPr lang="ru-RU" sz="2100" dirty="0" smtClean="0">
                <a:solidFill>
                  <a:prstClr val="white"/>
                </a:solidFill>
                <a:ea typeface="+mn-ea"/>
                <a:cs typeface="+mn-cs"/>
              </a:rPr>
              <a:t> </a:t>
            </a:r>
            <a:r>
              <a:rPr lang="ru-RU" sz="2100" dirty="0" smtClean="0">
                <a:solidFill>
                  <a:prstClr val="white"/>
                </a:solidFill>
                <a:ea typeface="+mn-ea"/>
                <a:cs typeface="+mn-cs"/>
              </a:rPr>
              <a:t>Комитета Правил и апелляций ВФПС</a:t>
            </a:r>
            <a:br>
              <a:rPr lang="ru-RU" sz="2100" dirty="0" smtClean="0">
                <a:solidFill>
                  <a:prstClr val="white"/>
                </a:solidFill>
                <a:ea typeface="+mn-ea"/>
                <a:cs typeface="+mn-cs"/>
              </a:rPr>
            </a:br>
            <a:r>
              <a:rPr lang="ru-RU" sz="2100" dirty="0" smtClean="0">
                <a:solidFill>
                  <a:prstClr val="white"/>
                </a:solidFill>
                <a:ea typeface="+mn-ea"/>
                <a:cs typeface="+mn-cs"/>
              </a:rPr>
              <a:t>Владивосток 2017</a:t>
            </a:r>
            <a:r>
              <a:rPr lang="ru-RU" sz="2100" dirty="0">
                <a:solidFill>
                  <a:prstClr val="white"/>
                </a:solidFill>
                <a:ea typeface="+mn-ea"/>
                <a:cs typeface="+mn-cs"/>
              </a:rPr>
              <a:t/>
            </a:r>
            <a:br>
              <a:rPr lang="ru-RU" sz="2100" dirty="0">
                <a:solidFill>
                  <a:prstClr val="white"/>
                </a:solidFill>
                <a:ea typeface="+mn-ea"/>
                <a:cs typeface="+mn-cs"/>
              </a:rPr>
            </a:br>
            <a:endParaRPr lang="ru-RU" dirty="0"/>
          </a:p>
        </p:txBody>
      </p:sp>
    </p:spTree>
    <p:extLst>
      <p:ext uri="{BB962C8B-B14F-4D97-AF65-F5344CB8AC3E}">
        <p14:creationId xmlns:p14="http://schemas.microsoft.com/office/powerpoint/2010/main" val="2270868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71600" y="685801"/>
            <a:ext cx="7258000" cy="3657599"/>
          </a:xfrm>
        </p:spPr>
        <p:txBody>
          <a:bodyPr>
            <a:noAutofit/>
          </a:bodyPr>
          <a:lstStyle/>
          <a:p>
            <a:pPr marL="18288" indent="0" algn="ctr">
              <a:buNone/>
            </a:pPr>
            <a:r>
              <a:rPr lang="ru-RU" sz="4800" dirty="0" smtClean="0"/>
              <a:t>Часть </a:t>
            </a:r>
            <a:r>
              <a:rPr lang="en-US" sz="4800" dirty="0" smtClean="0"/>
              <a:t>I</a:t>
            </a:r>
            <a:endParaRPr lang="ru-RU" sz="4800" dirty="0" smtClean="0"/>
          </a:p>
        </p:txBody>
      </p:sp>
      <p:sp>
        <p:nvSpPr>
          <p:cNvPr id="3" name="Заголовок 2"/>
          <p:cNvSpPr>
            <a:spLocks noGrp="1"/>
          </p:cNvSpPr>
          <p:nvPr>
            <p:ph type="title"/>
          </p:nvPr>
        </p:nvSpPr>
        <p:spPr>
          <a:xfrm>
            <a:off x="755576" y="4941168"/>
            <a:ext cx="7543800" cy="1584176"/>
          </a:xfrm>
        </p:spPr>
        <p:txBody>
          <a:bodyPr/>
          <a:lstStyle/>
          <a:p>
            <a:pPr lvl="0" algn="ctr">
              <a:spcBef>
                <a:spcPct val="20000"/>
              </a:spcBef>
            </a:pP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a:solidFill>
                  <a:prstClr val="white"/>
                </a:solidFill>
                <a:ea typeface="+mn-ea"/>
                <a:cs typeface="+mn-cs"/>
              </a:rPr>
              <a:t/>
            </a:r>
            <a:br>
              <a:rPr lang="ru-RU" sz="2100" dirty="0">
                <a:solidFill>
                  <a:prstClr val="white"/>
                </a:solidFill>
                <a:ea typeface="+mn-ea"/>
                <a:cs typeface="+mn-cs"/>
              </a:rPr>
            </a:b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smtClean="0">
                <a:solidFill>
                  <a:prstClr val="white"/>
                </a:solidFill>
                <a:ea typeface="+mn-ea"/>
                <a:cs typeface="+mn-cs"/>
              </a:rPr>
              <a:t>Составила Наталья Чубенко</a:t>
            </a:r>
            <a:br>
              <a:rPr lang="ru-RU" sz="2100" dirty="0" smtClean="0">
                <a:solidFill>
                  <a:prstClr val="white"/>
                </a:solidFill>
                <a:ea typeface="+mn-ea"/>
                <a:cs typeface="+mn-cs"/>
              </a:rPr>
            </a:br>
            <a:r>
              <a:rPr lang="ru-RU" sz="2100" dirty="0" smtClean="0">
                <a:solidFill>
                  <a:prstClr val="white"/>
                </a:solidFill>
                <a:ea typeface="+mn-ea"/>
                <a:cs typeface="+mn-cs"/>
              </a:rPr>
              <a:t>Председатель </a:t>
            </a:r>
            <a:r>
              <a:rPr lang="ru-RU" sz="2100" dirty="0">
                <a:solidFill>
                  <a:prstClr val="white"/>
                </a:solidFill>
                <a:ea typeface="+mn-ea"/>
                <a:cs typeface="+mn-cs"/>
              </a:rPr>
              <a:t>к</a:t>
            </a:r>
            <a:r>
              <a:rPr lang="ru-RU" sz="2100" dirty="0" smtClean="0">
                <a:solidFill>
                  <a:prstClr val="white"/>
                </a:solidFill>
                <a:ea typeface="+mn-ea"/>
                <a:cs typeface="+mn-cs"/>
              </a:rPr>
              <a:t>омитета </a:t>
            </a:r>
            <a:r>
              <a:rPr lang="ru-RU" sz="2100" dirty="0">
                <a:solidFill>
                  <a:prstClr val="white"/>
                </a:solidFill>
                <a:ea typeface="+mn-ea"/>
                <a:cs typeface="+mn-cs"/>
              </a:rPr>
              <a:t>п</a:t>
            </a:r>
            <a:r>
              <a:rPr lang="ru-RU" sz="2100" dirty="0" smtClean="0">
                <a:solidFill>
                  <a:prstClr val="white"/>
                </a:solidFill>
                <a:ea typeface="+mn-ea"/>
                <a:cs typeface="+mn-cs"/>
              </a:rPr>
              <a:t>равил и апелляций ВФПС</a:t>
            </a:r>
            <a:br>
              <a:rPr lang="ru-RU" sz="2100" dirty="0" smtClean="0">
                <a:solidFill>
                  <a:prstClr val="white"/>
                </a:solidFill>
                <a:ea typeface="+mn-ea"/>
                <a:cs typeface="+mn-cs"/>
              </a:rPr>
            </a:br>
            <a:r>
              <a:rPr lang="ru-RU" sz="2100" dirty="0" smtClean="0">
                <a:solidFill>
                  <a:prstClr val="white"/>
                </a:solidFill>
                <a:ea typeface="+mn-ea"/>
                <a:cs typeface="+mn-cs"/>
              </a:rPr>
              <a:t>Владивосток 2017</a:t>
            </a:r>
            <a:r>
              <a:rPr lang="ru-RU" sz="2100" dirty="0">
                <a:solidFill>
                  <a:prstClr val="white"/>
                </a:solidFill>
                <a:ea typeface="+mn-ea"/>
                <a:cs typeface="+mn-cs"/>
              </a:rPr>
              <a:t/>
            </a:r>
            <a:br>
              <a:rPr lang="ru-RU" sz="2100" dirty="0">
                <a:solidFill>
                  <a:prstClr val="white"/>
                </a:solidFill>
                <a:ea typeface="+mn-ea"/>
                <a:cs typeface="+mn-cs"/>
              </a:rPr>
            </a:br>
            <a:endParaRPr lang="ru-RU" dirty="0"/>
          </a:p>
        </p:txBody>
      </p:sp>
    </p:spTree>
    <p:extLst>
      <p:ext uri="{BB962C8B-B14F-4D97-AF65-F5344CB8AC3E}">
        <p14:creationId xmlns:p14="http://schemas.microsoft.com/office/powerpoint/2010/main" val="3609443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404664"/>
            <a:ext cx="7543800" cy="914400"/>
          </a:xfrm>
        </p:spPr>
        <p:txBody>
          <a:bodyPr/>
          <a:lstStyle/>
          <a:p>
            <a:r>
              <a:rPr lang="en-US" dirty="0" smtClean="0"/>
              <a:t>RRS 2017-2020</a:t>
            </a:r>
            <a:endParaRPr lang="ru-RU" dirty="0"/>
          </a:p>
        </p:txBody>
      </p:sp>
      <p:pic>
        <p:nvPicPr>
          <p:cNvPr id="102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1115616" y="1556792"/>
            <a:ext cx="2383507"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Объект 3"/>
          <p:cNvSpPr>
            <a:spLocks noGrp="1"/>
          </p:cNvSpPr>
          <p:nvPr>
            <p:ph sz="quarter" idx="14"/>
          </p:nvPr>
        </p:nvSpPr>
        <p:spPr>
          <a:xfrm>
            <a:off x="4427984" y="1628800"/>
            <a:ext cx="3777608" cy="3168352"/>
          </a:xfrm>
        </p:spPr>
        <p:txBody>
          <a:bodyPr/>
          <a:lstStyle/>
          <a:p>
            <a:pPr marL="18288" indent="0">
              <a:buNone/>
            </a:pPr>
            <a:r>
              <a:rPr lang="ru-RU" dirty="0" smtClean="0"/>
              <a:t>Правила на английском:</a:t>
            </a:r>
          </a:p>
          <a:p>
            <a:pPr marL="18288" indent="0">
              <a:buNone/>
            </a:pPr>
            <a:r>
              <a:rPr lang="en-US" dirty="0">
                <a:hlinkClick r:id="rId3"/>
              </a:rPr>
              <a:t>http://</a:t>
            </a:r>
            <a:r>
              <a:rPr lang="en-US" dirty="0" smtClean="0">
                <a:hlinkClick r:id="rId3"/>
              </a:rPr>
              <a:t>www.sailing.org/documents/racingrules/index.php</a:t>
            </a:r>
            <a:endParaRPr lang="ru-RU" dirty="0" smtClean="0"/>
          </a:p>
          <a:p>
            <a:pPr marL="18288" indent="0">
              <a:buNone/>
            </a:pPr>
            <a:endParaRPr lang="ru-RU" dirty="0"/>
          </a:p>
          <a:p>
            <a:pPr marL="18288" indent="0">
              <a:buNone/>
            </a:pPr>
            <a:r>
              <a:rPr lang="ru-RU" dirty="0" smtClean="0"/>
              <a:t>Перевод:</a:t>
            </a:r>
          </a:p>
          <a:p>
            <a:pPr marL="18288" indent="0">
              <a:buNone/>
            </a:pPr>
            <a:r>
              <a:rPr lang="en-US" u="sng" dirty="0">
                <a:solidFill>
                  <a:schemeClr val="bg2">
                    <a:lumMod val="60000"/>
                    <a:lumOff val="40000"/>
                  </a:schemeClr>
                </a:solidFill>
              </a:rPr>
              <a:t>https://rusyf.ru/documents?kind=16</a:t>
            </a:r>
            <a:endParaRPr lang="ru-RU" u="sng" dirty="0">
              <a:solidFill>
                <a:schemeClr val="bg2">
                  <a:lumMod val="60000"/>
                  <a:lumOff val="40000"/>
                </a:schemeClr>
              </a:solidFill>
            </a:endParaRPr>
          </a:p>
        </p:txBody>
      </p:sp>
    </p:spTree>
    <p:extLst>
      <p:ext uri="{BB962C8B-B14F-4D97-AF65-F5344CB8AC3E}">
        <p14:creationId xmlns:p14="http://schemas.microsoft.com/office/powerpoint/2010/main" val="444704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404664"/>
            <a:ext cx="7543800" cy="914400"/>
          </a:xfrm>
        </p:spPr>
        <p:txBody>
          <a:bodyPr/>
          <a:lstStyle/>
          <a:p>
            <a:r>
              <a:rPr lang="en-US" dirty="0" smtClean="0"/>
              <a:t>World Sailing 2017-2020</a:t>
            </a:r>
            <a:endParaRPr lang="ru-RU" dirty="0"/>
          </a:p>
        </p:txBody>
      </p:sp>
      <p:pic>
        <p:nvPicPr>
          <p:cNvPr id="5" name="Объект 4"/>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331640" y="2420888"/>
            <a:ext cx="3273425" cy="3111620"/>
          </a:xfrm>
        </p:spPr>
      </p:pic>
      <p:sp>
        <p:nvSpPr>
          <p:cNvPr id="4" name="Объект 3"/>
          <p:cNvSpPr>
            <a:spLocks noGrp="1"/>
          </p:cNvSpPr>
          <p:nvPr>
            <p:ph sz="quarter" idx="14"/>
          </p:nvPr>
        </p:nvSpPr>
        <p:spPr>
          <a:xfrm>
            <a:off x="5004048" y="1772816"/>
            <a:ext cx="3777608" cy="3168352"/>
          </a:xfrm>
        </p:spPr>
        <p:txBody>
          <a:bodyPr/>
          <a:lstStyle/>
          <a:p>
            <a:pPr marL="18288" indent="0">
              <a:buNone/>
            </a:pPr>
            <a:endParaRPr lang="ru-RU" dirty="0"/>
          </a:p>
        </p:txBody>
      </p:sp>
    </p:spTree>
    <p:extLst>
      <p:ext uri="{BB962C8B-B14F-4D97-AF65-F5344CB8AC3E}">
        <p14:creationId xmlns:p14="http://schemas.microsoft.com/office/powerpoint/2010/main" val="3482688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16632"/>
            <a:ext cx="7543800" cy="914400"/>
          </a:xfrm>
        </p:spPr>
        <p:txBody>
          <a:bodyPr/>
          <a:lstStyle/>
          <a:p>
            <a:pPr algn="ctr"/>
            <a:r>
              <a:rPr lang="en-US" sz="4000" dirty="0" smtClean="0"/>
              <a:t>World Sailing 2017-2020</a:t>
            </a:r>
            <a:endParaRPr lang="ru-RU" sz="4000" dirty="0"/>
          </a:p>
        </p:txBody>
      </p:sp>
      <p:pic>
        <p:nvPicPr>
          <p:cNvPr id="1638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1547664" y="2060848"/>
            <a:ext cx="3273425" cy="3245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Объект 3"/>
          <p:cNvSpPr>
            <a:spLocks noGrp="1"/>
          </p:cNvSpPr>
          <p:nvPr>
            <p:ph sz="quarter" idx="14"/>
          </p:nvPr>
        </p:nvSpPr>
        <p:spPr>
          <a:xfrm>
            <a:off x="5004048" y="1772816"/>
            <a:ext cx="3777608" cy="3168352"/>
          </a:xfrm>
        </p:spPr>
        <p:txBody>
          <a:bodyPr/>
          <a:lstStyle/>
          <a:p>
            <a:pPr marL="18288" indent="0">
              <a:buNone/>
            </a:pPr>
            <a:endParaRPr lang="ru-RU" dirty="0"/>
          </a:p>
        </p:txBody>
      </p:sp>
    </p:spTree>
    <p:extLst>
      <p:ext uri="{BB962C8B-B14F-4D97-AF65-F5344CB8AC3E}">
        <p14:creationId xmlns:p14="http://schemas.microsoft.com/office/powerpoint/2010/main" val="1437000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404664"/>
            <a:ext cx="7543800" cy="914400"/>
          </a:xfrm>
        </p:spPr>
        <p:txBody>
          <a:bodyPr/>
          <a:lstStyle/>
          <a:p>
            <a:r>
              <a:rPr lang="en-US" sz="4400" dirty="0" smtClean="0"/>
              <a:t>RRS 2017-2020 Study version</a:t>
            </a:r>
            <a:endParaRPr lang="ru-RU" sz="4400" dirty="0"/>
          </a:p>
        </p:txBody>
      </p:sp>
      <p:pic>
        <p:nvPicPr>
          <p:cNvPr id="2050" name="Picture 2"/>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412776"/>
            <a:ext cx="3528392" cy="4931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tretch>
            <a:fillRect/>
          </a:stretch>
        </p:blipFill>
        <p:spPr bwMode="auto">
          <a:xfrm>
            <a:off x="4788023" y="1412776"/>
            <a:ext cx="3417211"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4266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620688"/>
            <a:ext cx="7543800" cy="914400"/>
          </a:xfrm>
        </p:spPr>
        <p:txBody>
          <a:bodyPr/>
          <a:lstStyle/>
          <a:p>
            <a:pPr algn="ctr"/>
            <a:r>
              <a:rPr lang="ru-RU" sz="4000" dirty="0"/>
              <a:t>Три принципа парусных соревнований</a:t>
            </a:r>
          </a:p>
        </p:txBody>
      </p:sp>
      <p:sp>
        <p:nvSpPr>
          <p:cNvPr id="3" name="Объект 2"/>
          <p:cNvSpPr>
            <a:spLocks noGrp="1"/>
          </p:cNvSpPr>
          <p:nvPr>
            <p:ph sz="quarter" idx="13"/>
          </p:nvPr>
        </p:nvSpPr>
        <p:spPr>
          <a:xfrm>
            <a:off x="768963" y="2204864"/>
            <a:ext cx="3803036" cy="1584176"/>
          </a:xfrm>
        </p:spPr>
        <p:txBody>
          <a:bodyPr>
            <a:normAutofit fontScale="47500" lnSpcReduction="20000"/>
          </a:bodyPr>
          <a:lstStyle/>
          <a:p>
            <a:pPr>
              <a:buNone/>
            </a:pPr>
            <a:endParaRPr lang="ru-RU" dirty="0" smtClean="0"/>
          </a:p>
          <a:p>
            <a:pPr>
              <a:buNone/>
            </a:pPr>
            <a:endParaRPr lang="ru-RU" dirty="0"/>
          </a:p>
          <a:p>
            <a:pPr>
              <a:buNone/>
            </a:pPr>
            <a:endParaRPr lang="ru-RU" dirty="0" smtClean="0"/>
          </a:p>
          <a:p>
            <a:pPr>
              <a:spcBef>
                <a:spcPts val="0"/>
              </a:spcBef>
              <a:buNone/>
            </a:pPr>
            <a:r>
              <a:rPr lang="ru-RU" sz="5500" dirty="0" smtClean="0"/>
              <a:t>Парусные </a:t>
            </a:r>
            <a:r>
              <a:rPr lang="ru-RU" sz="5500" dirty="0"/>
              <a:t>гонки – бесконтактный вид </a:t>
            </a:r>
            <a:r>
              <a:rPr lang="ru-RU" sz="5500" dirty="0" smtClean="0"/>
              <a:t>спорта (14)</a:t>
            </a:r>
          </a:p>
          <a:p>
            <a:pPr>
              <a:buNone/>
            </a:pPr>
            <a:endParaRPr lang="ru-RU" sz="5500" dirty="0" smtClean="0"/>
          </a:p>
          <a:p>
            <a:pPr>
              <a:buNone/>
            </a:pPr>
            <a:endParaRPr lang="ru-RU" sz="5500" dirty="0"/>
          </a:p>
          <a:p>
            <a:pPr>
              <a:buNone/>
            </a:pPr>
            <a:endParaRPr lang="ru-RU" sz="5500" dirty="0"/>
          </a:p>
          <a:p>
            <a:pPr>
              <a:buNone/>
            </a:pPr>
            <a:endParaRPr lang="ru-RU" dirty="0"/>
          </a:p>
          <a:p>
            <a:pPr marL="18288" indent="0">
              <a:buNone/>
            </a:pPr>
            <a:endParaRPr lang="ru-RU" dirty="0"/>
          </a:p>
        </p:txBody>
      </p:sp>
      <p:sp>
        <p:nvSpPr>
          <p:cNvPr id="5" name="Прямоугольник 4"/>
          <p:cNvSpPr/>
          <p:nvPr/>
        </p:nvSpPr>
        <p:spPr>
          <a:xfrm>
            <a:off x="3203848" y="3429000"/>
            <a:ext cx="4680520" cy="1200329"/>
          </a:xfrm>
          <a:prstGeom prst="rect">
            <a:avLst/>
          </a:prstGeom>
        </p:spPr>
        <p:txBody>
          <a:bodyPr wrap="square">
            <a:spAutoFit/>
          </a:bodyPr>
          <a:lstStyle/>
          <a:p>
            <a:pPr>
              <a:buNone/>
            </a:pPr>
            <a:r>
              <a:rPr lang="ru-RU" sz="2400" dirty="0"/>
              <a:t>Парусные соревнования – саморегулирующийся вид спорта (основной принцип)</a:t>
            </a:r>
          </a:p>
        </p:txBody>
      </p:sp>
      <p:sp>
        <p:nvSpPr>
          <p:cNvPr id="6" name="Прямоугольник 5"/>
          <p:cNvSpPr/>
          <p:nvPr/>
        </p:nvSpPr>
        <p:spPr>
          <a:xfrm>
            <a:off x="4860032" y="5072283"/>
            <a:ext cx="3744416" cy="830997"/>
          </a:xfrm>
          <a:prstGeom prst="rect">
            <a:avLst/>
          </a:prstGeom>
        </p:spPr>
        <p:txBody>
          <a:bodyPr wrap="square">
            <a:spAutoFit/>
          </a:bodyPr>
          <a:lstStyle/>
          <a:p>
            <a:pPr>
              <a:buNone/>
            </a:pPr>
            <a:r>
              <a:rPr lang="ru-RU" sz="2400" dirty="0"/>
              <a:t>Соревнования – это игра (17, 18.3)</a:t>
            </a:r>
          </a:p>
        </p:txBody>
      </p:sp>
    </p:spTree>
    <p:extLst>
      <p:ext uri="{BB962C8B-B14F-4D97-AF65-F5344CB8AC3E}">
        <p14:creationId xmlns:p14="http://schemas.microsoft.com/office/powerpoint/2010/main" val="744384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04664"/>
            <a:ext cx="7543800" cy="914400"/>
          </a:xfrm>
        </p:spPr>
        <p:txBody>
          <a:bodyPr/>
          <a:lstStyle/>
          <a:p>
            <a:pPr algn="ctr"/>
            <a:r>
              <a:rPr lang="ru-RU" dirty="0" smtClean="0"/>
              <a:t>Определения </a:t>
            </a:r>
            <a:br>
              <a:rPr lang="ru-RU" dirty="0" smtClean="0"/>
            </a:br>
            <a:r>
              <a:rPr lang="ru-RU" sz="2400" dirty="0" smtClean="0"/>
              <a:t>Всего 23  </a:t>
            </a:r>
            <a:r>
              <a:rPr lang="ru-RU" sz="2400" dirty="0" err="1" smtClean="0"/>
              <a:t>определния</a:t>
            </a:r>
            <a:r>
              <a:rPr lang="ru-RU" sz="2400" dirty="0" smtClean="0"/>
              <a:t> </a:t>
            </a:r>
            <a:endParaRPr lang="ru-RU" sz="2400" dirty="0"/>
          </a:p>
        </p:txBody>
      </p:sp>
      <p:sp>
        <p:nvSpPr>
          <p:cNvPr id="3" name="Объект 2"/>
          <p:cNvSpPr>
            <a:spLocks noGrp="1"/>
          </p:cNvSpPr>
          <p:nvPr>
            <p:ph sz="quarter" idx="13"/>
          </p:nvPr>
        </p:nvSpPr>
        <p:spPr>
          <a:xfrm>
            <a:off x="323528" y="1556792"/>
            <a:ext cx="4392488" cy="511256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18288" indent="0">
              <a:buNone/>
            </a:pPr>
            <a:r>
              <a:rPr lang="ru-RU" sz="2000" dirty="0"/>
              <a:t>Прекращение  </a:t>
            </a:r>
          </a:p>
          <a:p>
            <a:pPr marL="18288" indent="0">
              <a:buNone/>
            </a:pPr>
            <a:r>
              <a:rPr lang="ru-RU" sz="2000" dirty="0"/>
              <a:t>Чисто впереди/позади</a:t>
            </a:r>
          </a:p>
          <a:p>
            <a:pPr marL="18288" indent="0">
              <a:buNone/>
            </a:pPr>
            <a:r>
              <a:rPr lang="ru-RU" sz="2000" dirty="0">
                <a:solidFill>
                  <a:srgbClr val="FF0000"/>
                </a:solidFill>
              </a:rPr>
              <a:t>Конфликт интересов</a:t>
            </a:r>
          </a:p>
          <a:p>
            <a:pPr marL="18288" indent="0">
              <a:buNone/>
            </a:pPr>
            <a:r>
              <a:rPr lang="ru-RU" sz="2000" dirty="0"/>
              <a:t>Выходить</a:t>
            </a:r>
          </a:p>
          <a:p>
            <a:pPr marL="18288" indent="0">
              <a:buNone/>
            </a:pPr>
            <a:r>
              <a:rPr lang="ru-RU" sz="2000" dirty="0"/>
              <a:t>Финиш</a:t>
            </a:r>
          </a:p>
          <a:p>
            <a:pPr marL="18288" indent="0">
              <a:buNone/>
            </a:pPr>
            <a:r>
              <a:rPr lang="ru-RU" sz="2000" dirty="0" smtClean="0"/>
              <a:t>Сторониться </a:t>
            </a:r>
          </a:p>
          <a:p>
            <a:pPr marL="18288" indent="0">
              <a:buNone/>
            </a:pPr>
            <a:r>
              <a:rPr lang="ru-RU" sz="2000" dirty="0" smtClean="0"/>
              <a:t>Подветренная и наветренная</a:t>
            </a:r>
          </a:p>
          <a:p>
            <a:pPr marL="18288" indent="0">
              <a:buNone/>
            </a:pPr>
            <a:r>
              <a:rPr lang="ru-RU" sz="2000" dirty="0" smtClean="0"/>
              <a:t>Знак</a:t>
            </a:r>
          </a:p>
          <a:p>
            <a:pPr marL="18288" indent="0">
              <a:buNone/>
            </a:pPr>
            <a:r>
              <a:rPr lang="ru-RU" sz="2000" dirty="0" smtClean="0"/>
              <a:t>Место-у-знака</a:t>
            </a:r>
          </a:p>
          <a:p>
            <a:pPr marL="18288" indent="0">
              <a:buNone/>
            </a:pPr>
            <a:r>
              <a:rPr lang="ru-RU" sz="2000" dirty="0" smtClean="0"/>
              <a:t>Препятствие</a:t>
            </a:r>
          </a:p>
          <a:p>
            <a:pPr marL="18288" indent="0">
              <a:buNone/>
            </a:pPr>
            <a:r>
              <a:rPr lang="ru-RU" sz="2000" dirty="0" smtClean="0"/>
              <a:t>Связаны </a:t>
            </a:r>
          </a:p>
          <a:p>
            <a:pPr marL="18288" indent="0">
              <a:buNone/>
            </a:pPr>
            <a:r>
              <a:rPr lang="ru-RU" sz="2000" dirty="0" smtClean="0"/>
              <a:t>Сторона</a:t>
            </a:r>
            <a:endParaRPr lang="ru-RU" sz="2000" dirty="0"/>
          </a:p>
          <a:p>
            <a:endParaRPr lang="ru-RU" dirty="0"/>
          </a:p>
        </p:txBody>
      </p:sp>
      <p:sp>
        <p:nvSpPr>
          <p:cNvPr id="4" name="Объект 3"/>
          <p:cNvSpPr>
            <a:spLocks noGrp="1"/>
          </p:cNvSpPr>
          <p:nvPr>
            <p:ph sz="quarter" idx="14"/>
          </p:nvPr>
        </p:nvSpPr>
        <p:spPr>
          <a:xfrm>
            <a:off x="4932040" y="1844824"/>
            <a:ext cx="4032448" cy="4248472"/>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marL="18288" indent="0">
              <a:buNone/>
            </a:pPr>
            <a:r>
              <a:rPr lang="ru-RU" sz="2000" dirty="0" smtClean="0"/>
              <a:t>Откладывать</a:t>
            </a:r>
          </a:p>
          <a:p>
            <a:pPr marL="18288" indent="0">
              <a:buNone/>
            </a:pPr>
            <a:r>
              <a:rPr lang="ru-RU" sz="2000" dirty="0" smtClean="0"/>
              <a:t>Надлежащий курс</a:t>
            </a:r>
          </a:p>
          <a:p>
            <a:pPr marL="18288" indent="0">
              <a:buNone/>
            </a:pPr>
            <a:r>
              <a:rPr lang="ru-RU" sz="2000" dirty="0" smtClean="0"/>
              <a:t>Протест</a:t>
            </a:r>
          </a:p>
          <a:p>
            <a:pPr marL="18288" indent="0">
              <a:buNone/>
            </a:pPr>
            <a:r>
              <a:rPr lang="ru-RU" sz="2000" dirty="0" smtClean="0"/>
              <a:t>Гонка</a:t>
            </a:r>
          </a:p>
          <a:p>
            <a:pPr marL="18288" indent="0">
              <a:buNone/>
            </a:pPr>
            <a:r>
              <a:rPr lang="ru-RU" sz="2000" dirty="0" smtClean="0"/>
              <a:t>Место</a:t>
            </a:r>
          </a:p>
          <a:p>
            <a:pPr marL="18288" indent="0">
              <a:buNone/>
            </a:pPr>
            <a:r>
              <a:rPr lang="ru-RU" sz="2000" dirty="0" smtClean="0"/>
              <a:t>Правило</a:t>
            </a:r>
          </a:p>
          <a:p>
            <a:pPr marL="18288" indent="0">
              <a:buNone/>
            </a:pPr>
            <a:r>
              <a:rPr lang="ru-RU" sz="2000" dirty="0" smtClean="0"/>
              <a:t>Старт </a:t>
            </a:r>
          </a:p>
          <a:p>
            <a:pPr marL="18288" indent="0">
              <a:buNone/>
            </a:pPr>
            <a:r>
              <a:rPr lang="ru-RU" sz="2000" dirty="0" smtClean="0">
                <a:solidFill>
                  <a:srgbClr val="FF0000"/>
                </a:solidFill>
              </a:rPr>
              <a:t>Лицо персонала спортсмена</a:t>
            </a:r>
          </a:p>
          <a:p>
            <a:pPr marL="18288" indent="0">
              <a:buNone/>
            </a:pPr>
            <a:r>
              <a:rPr lang="ru-RU" sz="2000" dirty="0" err="1" smtClean="0"/>
              <a:t>Галс</a:t>
            </a:r>
            <a:r>
              <a:rPr lang="ru-RU" sz="2000" dirty="0" smtClean="0"/>
              <a:t>, правый или левый</a:t>
            </a:r>
          </a:p>
          <a:p>
            <a:pPr marL="18288" indent="0">
              <a:buNone/>
            </a:pPr>
            <a:r>
              <a:rPr lang="ru-RU" sz="2000" dirty="0" smtClean="0"/>
              <a:t>Наветренная</a:t>
            </a:r>
          </a:p>
          <a:p>
            <a:pPr marL="18288" indent="0">
              <a:buNone/>
            </a:pPr>
            <a:r>
              <a:rPr lang="ru-RU" sz="2000" dirty="0" smtClean="0"/>
              <a:t>Зона</a:t>
            </a:r>
            <a:endParaRPr lang="ru-RU" sz="2000" dirty="0"/>
          </a:p>
        </p:txBody>
      </p:sp>
    </p:spTree>
    <p:extLst>
      <p:ext uri="{BB962C8B-B14F-4D97-AF65-F5344CB8AC3E}">
        <p14:creationId xmlns:p14="http://schemas.microsoft.com/office/powerpoint/2010/main" val="1411813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808391"/>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 </a:t>
            </a:r>
            <a:br>
              <a:rPr lang="ru-RU" sz="2800" dirty="0" smtClean="0"/>
            </a:br>
            <a:r>
              <a:rPr lang="ru-RU" sz="2800" dirty="0" smtClean="0"/>
              <a:t>Определения</a:t>
            </a:r>
            <a:endParaRPr lang="ru-RU" sz="2800" dirty="0"/>
          </a:p>
        </p:txBody>
      </p:sp>
      <p:sp>
        <p:nvSpPr>
          <p:cNvPr id="5" name="Прямоугольник 4"/>
          <p:cNvSpPr/>
          <p:nvPr/>
        </p:nvSpPr>
        <p:spPr>
          <a:xfrm>
            <a:off x="899592" y="2276872"/>
            <a:ext cx="7776864" cy="2817694"/>
          </a:xfrm>
          <a:prstGeom prst="rect">
            <a:avLst/>
          </a:prstGeom>
        </p:spPr>
        <p:txBody>
          <a:bodyPr wrap="square">
            <a:spAutoFit/>
          </a:bodyPr>
          <a:lstStyle/>
          <a:p>
            <a:r>
              <a:rPr lang="ru-RU" sz="2100" dirty="0">
                <a:solidFill>
                  <a:prstClr val="white"/>
                </a:solidFill>
                <a:effectLst>
                  <a:outerShdw blurRad="38100" dist="38100" dir="2700000" algn="tl">
                    <a:srgbClr val="000000">
                      <a:alpha val="43137"/>
                    </a:srgbClr>
                  </a:outerShdw>
                </a:effectLst>
                <a:ea typeface="+mj-ea"/>
                <a:cs typeface="+mj-cs"/>
              </a:rPr>
              <a:t>6</a:t>
            </a:r>
            <a:r>
              <a:rPr lang="ru-RU" sz="2100" dirty="0" smtClean="0">
                <a:solidFill>
                  <a:prstClr val="white"/>
                </a:solidFill>
                <a:effectLst>
                  <a:outerShdw blurRad="38100" dist="38100" dir="2700000" algn="tl">
                    <a:srgbClr val="000000">
                      <a:alpha val="43137"/>
                    </a:srgbClr>
                  </a:outerShdw>
                </a:effectLst>
                <a:ea typeface="+mj-ea"/>
                <a:cs typeface="+mj-cs"/>
              </a:rPr>
              <a:t>. Лицо персонала спортсмена</a:t>
            </a:r>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R="6350" algn="just">
              <a:lnSpc>
                <a:spcPct val="115000"/>
              </a:lnSpc>
              <a:spcBef>
                <a:spcPts val="900"/>
              </a:spcBef>
            </a:pPr>
            <a:endParaRPr lang="ru-RU" sz="2000" dirty="0"/>
          </a:p>
          <a:p>
            <a:pPr marR="6350" algn="just">
              <a:lnSpc>
                <a:spcPct val="115000"/>
              </a:lnSpc>
              <a:spcBef>
                <a:spcPts val="900"/>
              </a:spcBef>
              <a:spcAft>
                <a:spcPts val="0"/>
              </a:spcAft>
            </a:pPr>
            <a:endParaRPr lang="ru-RU" sz="1400" dirty="0" smtClean="0">
              <a:solidFill>
                <a:srgbClr val="FF0000"/>
              </a:solidFill>
              <a:latin typeface="Arial"/>
              <a:ea typeface="Times New Roman"/>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7744" y="2924944"/>
            <a:ext cx="4707396" cy="3138264"/>
          </a:xfrm>
          <a:prstGeom prst="rect">
            <a:avLst/>
          </a:prstGeom>
        </p:spPr>
      </p:pic>
    </p:spTree>
    <p:extLst>
      <p:ext uri="{BB962C8B-B14F-4D97-AF65-F5344CB8AC3E}">
        <p14:creationId xmlns:p14="http://schemas.microsoft.com/office/powerpoint/2010/main" val="671042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808391"/>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 </a:t>
            </a:r>
            <a:br>
              <a:rPr lang="ru-RU" sz="2800" dirty="0" smtClean="0"/>
            </a:br>
            <a:r>
              <a:rPr lang="ru-RU" sz="2800" dirty="0" smtClean="0"/>
              <a:t>Определения</a:t>
            </a:r>
            <a:endParaRPr lang="ru-RU" sz="2800" dirty="0"/>
          </a:p>
        </p:txBody>
      </p:sp>
      <p:sp>
        <p:nvSpPr>
          <p:cNvPr id="5" name="Прямоугольник 4"/>
          <p:cNvSpPr/>
          <p:nvPr/>
        </p:nvSpPr>
        <p:spPr>
          <a:xfrm>
            <a:off x="899592" y="2276872"/>
            <a:ext cx="7776864" cy="5569730"/>
          </a:xfrm>
          <a:prstGeom prst="rect">
            <a:avLst/>
          </a:prstGeom>
        </p:spPr>
        <p:txBody>
          <a:bodyPr wrap="square">
            <a:spAutoFit/>
          </a:bodyPr>
          <a:lstStyle/>
          <a:p>
            <a:r>
              <a:rPr lang="ru-RU" sz="2100" dirty="0" smtClean="0">
                <a:solidFill>
                  <a:prstClr val="white"/>
                </a:solidFill>
                <a:effectLst>
                  <a:outerShdw blurRad="38100" dist="38100" dir="2700000" algn="tl">
                    <a:srgbClr val="000000">
                      <a:alpha val="43137"/>
                    </a:srgbClr>
                  </a:outerShdw>
                </a:effectLst>
                <a:ea typeface="+mj-ea"/>
                <a:cs typeface="+mj-cs"/>
              </a:rPr>
              <a:t>Лицо персонала спортсмена</a:t>
            </a:r>
          </a:p>
          <a:p>
            <a:endParaRPr lang="ru-RU" sz="2100" dirty="0" smtClean="0">
              <a:solidFill>
                <a:prstClr val="white"/>
              </a:solidFill>
              <a:effectLst>
                <a:outerShdw blurRad="38100" dist="38100" dir="2700000" algn="tl">
                  <a:srgbClr val="000000">
                    <a:alpha val="43137"/>
                  </a:srgbClr>
                </a:outerShdw>
              </a:effectLst>
              <a:ea typeface="+mj-ea"/>
              <a:cs typeface="+mj-cs"/>
            </a:endParaRPr>
          </a:p>
          <a:p>
            <a:pPr algn="just">
              <a:lnSpc>
                <a:spcPct val="115000"/>
              </a:lnSpc>
              <a:spcBef>
                <a:spcPts val="900"/>
              </a:spcBef>
              <a:spcAft>
                <a:spcPts val="0"/>
              </a:spcAft>
            </a:pPr>
            <a:r>
              <a:rPr lang="ru-RU" sz="2000" b="1" i="1" dirty="0">
                <a:solidFill>
                  <a:srgbClr val="FF0000"/>
                </a:solidFill>
                <a:latin typeface="Times New Roman"/>
                <a:ea typeface="Times New Roman"/>
                <a:cs typeface="Times New Roman"/>
              </a:rPr>
              <a:t>Лицо персонала</a:t>
            </a:r>
            <a:r>
              <a:rPr lang="ru-RU" sz="2000" dirty="0">
                <a:solidFill>
                  <a:srgbClr val="FF0000"/>
                </a:solidFill>
                <a:latin typeface="Times New Roman"/>
                <a:ea typeface="Times New Roman"/>
                <a:cs typeface="Times New Roman"/>
              </a:rPr>
              <a:t> </a:t>
            </a:r>
            <a:r>
              <a:rPr lang="ru-RU" sz="2000" b="1" i="1" dirty="0">
                <a:solidFill>
                  <a:srgbClr val="FF0000"/>
                </a:solidFill>
                <a:latin typeface="Times New Roman"/>
                <a:ea typeface="Times New Roman"/>
                <a:cs typeface="Times New Roman"/>
              </a:rPr>
              <a:t>спортсмена (</a:t>
            </a:r>
            <a:r>
              <a:rPr lang="en-GB" sz="2000" b="1" i="1" dirty="0">
                <a:solidFill>
                  <a:srgbClr val="FF0000"/>
                </a:solidFill>
                <a:latin typeface="Times New Roman"/>
                <a:ea typeface="Times New Roman"/>
                <a:cs typeface="Times New Roman"/>
              </a:rPr>
              <a:t>Support Person</a:t>
            </a:r>
            <a:r>
              <a:rPr lang="ru-RU" sz="2000" b="1" i="1" dirty="0">
                <a:solidFill>
                  <a:srgbClr val="FF0000"/>
                </a:solidFill>
                <a:latin typeface="Times New Roman"/>
                <a:ea typeface="Times New Roman"/>
                <a:cs typeface="Times New Roman"/>
              </a:rPr>
              <a:t>)</a:t>
            </a:r>
            <a:r>
              <a:rPr lang="ru-RU" sz="2000" dirty="0">
                <a:solidFill>
                  <a:srgbClr val="FF0000"/>
                </a:solidFill>
                <a:latin typeface="Times New Roman"/>
                <a:ea typeface="Times New Roman"/>
                <a:cs typeface="Times New Roman"/>
              </a:rPr>
              <a:t> Любое лицо, которое</a:t>
            </a:r>
            <a:endParaRPr lang="ru-RU" sz="1600" dirty="0">
              <a:solidFill>
                <a:srgbClr val="FF0000"/>
              </a:solidFill>
              <a:latin typeface="Calibri"/>
              <a:ea typeface="Times New Roman"/>
              <a:cs typeface="Times New Roman"/>
            </a:endParaRPr>
          </a:p>
          <a:p>
            <a:pPr marL="342900" lvl="0" indent="-342900" algn="just">
              <a:spcBef>
                <a:spcPts val="500"/>
              </a:spcBef>
              <a:spcAft>
                <a:spcPts val="0"/>
              </a:spcAft>
              <a:buFont typeface="+mj-lt"/>
              <a:buAutoNum type="alphaLcParenBoth"/>
            </a:pPr>
            <a:r>
              <a:rPr lang="ru-RU" sz="2000" dirty="0">
                <a:solidFill>
                  <a:srgbClr val="FF0000"/>
                </a:solidFill>
                <a:latin typeface="Times New Roman"/>
                <a:ea typeface="Times New Roman"/>
              </a:rPr>
              <a:t>предоставляет или может предоставить спортсмену физическую или консультативную помощь, включая тренера, специалиста по физической подготовке, менеджера, обслуживающий персонал, врача, </a:t>
            </a:r>
            <a:r>
              <a:rPr lang="ru-RU" sz="2000" dirty="0" err="1">
                <a:solidFill>
                  <a:srgbClr val="FF0000"/>
                </a:solidFill>
                <a:latin typeface="Times New Roman"/>
                <a:ea typeface="Times New Roman"/>
              </a:rPr>
              <a:t>парамедика</a:t>
            </a:r>
            <a:r>
              <a:rPr lang="ru-RU" sz="2000" dirty="0">
                <a:solidFill>
                  <a:srgbClr val="FF0000"/>
                </a:solidFill>
                <a:latin typeface="Times New Roman"/>
                <a:ea typeface="Times New Roman"/>
              </a:rPr>
              <a:t> или любое другое лицо, работающее со спортсменом, заботящееся о нём или помогающее ему в подготовке к соревнованию, или</a:t>
            </a:r>
            <a:endParaRPr lang="ru-RU" sz="1200" dirty="0">
              <a:solidFill>
                <a:srgbClr val="FF0000"/>
              </a:solidFill>
              <a:latin typeface="Arial"/>
              <a:ea typeface="Times New Roman"/>
            </a:endParaRPr>
          </a:p>
          <a:p>
            <a:pPr marL="342900" lvl="0" indent="-342900" algn="just">
              <a:spcBef>
                <a:spcPts val="500"/>
              </a:spcBef>
              <a:spcAft>
                <a:spcPts val="0"/>
              </a:spcAft>
              <a:buFont typeface="+mj-lt"/>
              <a:buAutoNum type="alphaLcParenBoth"/>
              <a:tabLst>
                <a:tab pos="189230" algn="l"/>
              </a:tabLst>
            </a:pPr>
            <a:r>
              <a:rPr lang="ru-RU" sz="2000" dirty="0">
                <a:solidFill>
                  <a:srgbClr val="FF0000"/>
                </a:solidFill>
                <a:latin typeface="Times New Roman"/>
                <a:ea typeface="Times New Roman"/>
              </a:rPr>
              <a:t>является родителем или сопровождающим спортсмена;</a:t>
            </a:r>
            <a:endParaRPr lang="ru-RU" sz="1200" dirty="0">
              <a:solidFill>
                <a:srgbClr val="FF0000"/>
              </a:solidFill>
              <a:latin typeface="Arial"/>
              <a:ea typeface="Times New Roman"/>
            </a:endParaRPr>
          </a:p>
          <a:p>
            <a:pPr marR="6350" algn="just">
              <a:lnSpc>
                <a:spcPct val="115000"/>
              </a:lnSpc>
              <a:spcBef>
                <a:spcPts val="900"/>
              </a:spcBef>
            </a:pPr>
            <a:endParaRPr lang="ru-RU" sz="2000" dirty="0"/>
          </a:p>
          <a:p>
            <a:pPr marR="6350" algn="just">
              <a:lnSpc>
                <a:spcPct val="115000"/>
              </a:lnSpc>
              <a:spcBef>
                <a:spcPts val="900"/>
              </a:spcBef>
              <a:spcAft>
                <a:spcPts val="0"/>
              </a:spcAft>
            </a:pPr>
            <a:endParaRPr lang="ru-RU" sz="1400" dirty="0" smtClean="0">
              <a:solidFill>
                <a:srgbClr val="FF0000"/>
              </a:solidFill>
              <a:latin typeface="Arial"/>
              <a:ea typeface="Times New Roman"/>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spTree>
    <p:extLst>
      <p:ext uri="{BB962C8B-B14F-4D97-AF65-F5344CB8AC3E}">
        <p14:creationId xmlns:p14="http://schemas.microsoft.com/office/powerpoint/2010/main" val="4080018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3568" y="1700808"/>
            <a:ext cx="8229600" cy="3399656"/>
          </a:xfrm>
        </p:spPr>
        <p:txBody>
          <a:bodyPr>
            <a:normAutofit/>
          </a:bodyPr>
          <a:lstStyle/>
          <a:p>
            <a:pPr>
              <a:buNone/>
            </a:pPr>
            <a:r>
              <a:rPr lang="ru-RU" sz="2800" b="1" i="1" dirty="0" smtClean="0"/>
              <a:t>Галс, правый галс </a:t>
            </a:r>
            <a:r>
              <a:rPr lang="ru-RU" sz="2800" dirty="0" smtClean="0"/>
              <a:t>или </a:t>
            </a:r>
            <a:r>
              <a:rPr lang="ru-RU" sz="2800" b="1" i="1" dirty="0" smtClean="0"/>
              <a:t>левый галс. </a:t>
            </a:r>
            <a:r>
              <a:rPr lang="ru-RU" sz="2800" dirty="0" smtClean="0"/>
              <a:t>Яхта находится на </a:t>
            </a:r>
            <a:r>
              <a:rPr lang="ru-RU" sz="2800" i="1" dirty="0" smtClean="0"/>
              <a:t>галсе, правом </a:t>
            </a:r>
            <a:r>
              <a:rPr lang="ru-RU" sz="2800" dirty="0" smtClean="0"/>
              <a:t>или </a:t>
            </a:r>
            <a:r>
              <a:rPr lang="ru-RU" sz="2800" i="1" dirty="0" smtClean="0"/>
              <a:t>левом, </a:t>
            </a:r>
            <a:r>
              <a:rPr lang="ru-RU" sz="2800" dirty="0" smtClean="0"/>
              <a:t>в соответствии с тем, какая сторона у нее </a:t>
            </a:r>
            <a:r>
              <a:rPr lang="ru-RU" sz="2800" i="1" dirty="0" smtClean="0"/>
              <a:t>наветренная.</a:t>
            </a:r>
            <a:endParaRPr lang="ru-RU" sz="2800" dirty="0" smtClean="0"/>
          </a:p>
          <a:p>
            <a:pPr>
              <a:buNone/>
            </a:pPr>
            <a:endParaRPr lang="ru-RU" sz="2800" dirty="0"/>
          </a:p>
        </p:txBody>
      </p:sp>
      <p:sp>
        <p:nvSpPr>
          <p:cNvPr id="2" name="Заголовок 1"/>
          <p:cNvSpPr>
            <a:spLocks noGrp="1"/>
          </p:cNvSpPr>
          <p:nvPr>
            <p:ph type="title"/>
          </p:nvPr>
        </p:nvSpPr>
        <p:spPr>
          <a:xfrm>
            <a:off x="899592" y="692696"/>
            <a:ext cx="7543800" cy="914400"/>
          </a:xfrm>
        </p:spPr>
        <p:txBody>
          <a:bodyPr/>
          <a:lstStyle/>
          <a:p>
            <a:pPr algn="ctr"/>
            <a:r>
              <a:rPr lang="ru-RU" dirty="0" smtClean="0"/>
              <a:t>Галс</a:t>
            </a:r>
            <a:endParaRPr lang="ru-RU" dirty="0"/>
          </a:p>
        </p:txBody>
      </p:sp>
    </p:spTree>
    <p:extLst>
      <p:ext uri="{BB962C8B-B14F-4D97-AF65-F5344CB8AC3E}">
        <p14:creationId xmlns:p14="http://schemas.microsoft.com/office/powerpoint/2010/main" val="769791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Галс</a:t>
            </a:r>
            <a:endParaRPr lang="ru-RU" dirty="0"/>
          </a:p>
        </p:txBody>
      </p:sp>
      <p:pic>
        <p:nvPicPr>
          <p:cNvPr id="4" name="Содержимое 3" descr="галс лавировка.jpg"/>
          <p:cNvPicPr>
            <a:picLocks noGrp="1" noChangeAspect="1"/>
          </p:cNvPicPr>
          <p:nvPr>
            <p:ph idx="1"/>
          </p:nvPr>
        </p:nvPicPr>
        <p:blipFill>
          <a:blip r:embed="rId2" cstate="print"/>
          <a:stretch>
            <a:fillRect/>
          </a:stretch>
        </p:blipFill>
        <p:spPr>
          <a:xfrm>
            <a:off x="634765" y="1935163"/>
            <a:ext cx="7874470" cy="4389437"/>
          </a:xfrm>
        </p:spPr>
      </p:pic>
      <p:sp>
        <p:nvSpPr>
          <p:cNvPr id="5" name="Прямоугольник 4"/>
          <p:cNvSpPr/>
          <p:nvPr/>
        </p:nvSpPr>
        <p:spPr>
          <a:xfrm>
            <a:off x="6804248" y="5373216"/>
            <a:ext cx="1296144" cy="288032"/>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i="1" dirty="0" smtClean="0">
                <a:solidFill>
                  <a:prstClr val="black"/>
                </a:solidFill>
              </a:rPr>
              <a:t>Галс</a:t>
            </a:r>
            <a:endParaRPr lang="ru-RU" i="1" dirty="0">
              <a:solidFill>
                <a:prstClr val="black"/>
              </a:solidFill>
            </a:endParaRPr>
          </a:p>
        </p:txBody>
      </p:sp>
    </p:spTree>
    <p:extLst>
      <p:ext uri="{BB962C8B-B14F-4D97-AF65-F5344CB8AC3E}">
        <p14:creationId xmlns:p14="http://schemas.microsoft.com/office/powerpoint/2010/main" val="1162147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Галс</a:t>
            </a:r>
            <a:endParaRPr lang="ru-RU" dirty="0"/>
          </a:p>
        </p:txBody>
      </p:sp>
      <p:pic>
        <p:nvPicPr>
          <p:cNvPr id="4" name="Содержимое 3" descr="галс фордевинд.jpg"/>
          <p:cNvPicPr>
            <a:picLocks noGrp="1" noChangeAspect="1"/>
          </p:cNvPicPr>
          <p:nvPr>
            <p:ph idx="1"/>
          </p:nvPr>
        </p:nvPicPr>
        <p:blipFill>
          <a:blip r:embed="rId2" cstate="print"/>
          <a:stretch>
            <a:fillRect/>
          </a:stretch>
        </p:blipFill>
        <p:spPr>
          <a:xfrm>
            <a:off x="634765" y="1935163"/>
            <a:ext cx="7874470" cy="4389437"/>
          </a:xfrm>
        </p:spPr>
      </p:pic>
    </p:spTree>
    <p:extLst>
      <p:ext uri="{BB962C8B-B14F-4D97-AF65-F5344CB8AC3E}">
        <p14:creationId xmlns:p14="http://schemas.microsoft.com/office/powerpoint/2010/main" val="17062979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Чисто впереди и чисто позади; связаны</a:t>
            </a:r>
            <a:endParaRPr lang="ru-RU" dirty="0"/>
          </a:p>
        </p:txBody>
      </p:sp>
      <p:pic>
        <p:nvPicPr>
          <p:cNvPr id="4" name="Содержимое 3" descr="связаны1.jpg"/>
          <p:cNvPicPr>
            <a:picLocks noGrp="1" noChangeAspect="1"/>
          </p:cNvPicPr>
          <p:nvPr>
            <p:ph idx="1"/>
          </p:nvPr>
        </p:nvPicPr>
        <p:blipFill>
          <a:blip r:embed="rId2" cstate="print"/>
          <a:stretch>
            <a:fillRect/>
          </a:stretch>
        </p:blipFill>
        <p:spPr>
          <a:xfrm>
            <a:off x="634765" y="1935163"/>
            <a:ext cx="7874470" cy="4389437"/>
          </a:xfrm>
        </p:spPr>
      </p:pic>
    </p:spTree>
    <p:extLst>
      <p:ext uri="{BB962C8B-B14F-4D97-AF65-F5344CB8AC3E}">
        <p14:creationId xmlns:p14="http://schemas.microsoft.com/office/powerpoint/2010/main" val="93188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Чисто впереди и чисто позади; связаны</a:t>
            </a:r>
            <a:endParaRPr lang="ru-RU" dirty="0"/>
          </a:p>
        </p:txBody>
      </p:sp>
      <p:pic>
        <p:nvPicPr>
          <p:cNvPr id="4" name="Содержимое 3" descr="связаны4.jpg"/>
          <p:cNvPicPr>
            <a:picLocks noGrp="1" noChangeAspect="1"/>
          </p:cNvPicPr>
          <p:nvPr>
            <p:ph idx="1"/>
          </p:nvPr>
        </p:nvPicPr>
        <p:blipFill>
          <a:blip r:embed="rId2" cstate="print"/>
          <a:stretch>
            <a:fillRect/>
          </a:stretch>
        </p:blipFill>
        <p:spPr>
          <a:xfrm>
            <a:off x="634765" y="1935163"/>
            <a:ext cx="7874470" cy="4389437"/>
          </a:xfrm>
        </p:spPr>
      </p:pic>
      <p:sp>
        <p:nvSpPr>
          <p:cNvPr id="3" name="Равнобедренный треугольник 2"/>
          <p:cNvSpPr/>
          <p:nvPr/>
        </p:nvSpPr>
        <p:spPr>
          <a:xfrm>
            <a:off x="4716016" y="5589240"/>
            <a:ext cx="216024" cy="3600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5" name="Выгнутая влево стрелка 4"/>
          <p:cNvSpPr/>
          <p:nvPr/>
        </p:nvSpPr>
        <p:spPr>
          <a:xfrm>
            <a:off x="4427984" y="5769260"/>
            <a:ext cx="504056" cy="39604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Tree>
    <p:extLst>
      <p:ext uri="{BB962C8B-B14F-4D97-AF65-F5344CB8AC3E}">
        <p14:creationId xmlns:p14="http://schemas.microsoft.com/office/powerpoint/2010/main" val="2867692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Чисто впереди и чисто позади; связаны</a:t>
            </a:r>
            <a:endParaRPr lang="ru-RU" dirty="0"/>
          </a:p>
        </p:txBody>
      </p:sp>
      <p:pic>
        <p:nvPicPr>
          <p:cNvPr id="5" name="Содержимое 4" descr="связаны2.jpg"/>
          <p:cNvPicPr>
            <a:picLocks noGrp="1" noChangeAspect="1"/>
          </p:cNvPicPr>
          <p:nvPr>
            <p:ph idx="1"/>
          </p:nvPr>
        </p:nvPicPr>
        <p:blipFill>
          <a:blip r:embed="rId2" cstate="print"/>
          <a:stretch>
            <a:fillRect/>
          </a:stretch>
        </p:blipFill>
        <p:spPr>
          <a:xfrm>
            <a:off x="634765" y="1935163"/>
            <a:ext cx="7874470" cy="4389437"/>
          </a:xfrm>
        </p:spPr>
      </p:pic>
    </p:spTree>
    <p:extLst>
      <p:ext uri="{BB962C8B-B14F-4D97-AF65-F5344CB8AC3E}">
        <p14:creationId xmlns:p14="http://schemas.microsoft.com/office/powerpoint/2010/main" val="8669973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Чисто впереди и чисто позади; связаны</a:t>
            </a:r>
            <a:endParaRPr lang="ru-RU" dirty="0"/>
          </a:p>
        </p:txBody>
      </p:sp>
      <p:pic>
        <p:nvPicPr>
          <p:cNvPr id="4" name="Содержимое 3" descr="связаны3.jpg"/>
          <p:cNvPicPr>
            <a:picLocks noGrp="1" noChangeAspect="1"/>
          </p:cNvPicPr>
          <p:nvPr>
            <p:ph idx="1"/>
          </p:nvPr>
        </p:nvPicPr>
        <p:blipFill>
          <a:blip r:embed="rId2" cstate="print"/>
          <a:stretch>
            <a:fillRect/>
          </a:stretch>
        </p:blipFill>
        <p:spPr>
          <a:xfrm>
            <a:off x="634765" y="1935163"/>
            <a:ext cx="7874470" cy="4389437"/>
          </a:xfrm>
        </p:spPr>
      </p:pic>
    </p:spTree>
    <p:extLst>
      <p:ext uri="{BB962C8B-B14F-4D97-AF65-F5344CB8AC3E}">
        <p14:creationId xmlns:p14="http://schemas.microsoft.com/office/powerpoint/2010/main" val="3287096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Связанность</a:t>
            </a:r>
            <a:endParaRPr lang="ru-RU" dirty="0"/>
          </a:p>
        </p:txBody>
      </p:sp>
      <p:pic>
        <p:nvPicPr>
          <p:cNvPr id="2560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1196752"/>
            <a:ext cx="6707070" cy="4153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Ромб 2"/>
          <p:cNvSpPr/>
          <p:nvPr/>
        </p:nvSpPr>
        <p:spPr>
          <a:xfrm>
            <a:off x="2555776" y="2060848"/>
            <a:ext cx="432048" cy="432048"/>
          </a:xfrm>
          <a:prstGeom prst="diamon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5" name="Прямоугольник 4"/>
          <p:cNvSpPr/>
          <p:nvPr/>
        </p:nvSpPr>
        <p:spPr>
          <a:xfrm>
            <a:off x="1691680" y="1340768"/>
            <a:ext cx="4680520" cy="1296144"/>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6" name="Равнобедренный треугольник 5"/>
          <p:cNvSpPr/>
          <p:nvPr/>
        </p:nvSpPr>
        <p:spPr>
          <a:xfrm>
            <a:off x="1835696" y="5301208"/>
            <a:ext cx="360040" cy="86409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Выгнутая влево стрелка 6"/>
          <p:cNvSpPr/>
          <p:nvPr/>
        </p:nvSpPr>
        <p:spPr>
          <a:xfrm>
            <a:off x="1259632" y="5949280"/>
            <a:ext cx="288032" cy="5760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40140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Связанность</a:t>
            </a:r>
            <a:endParaRPr lang="ru-RU" dirty="0"/>
          </a:p>
        </p:txBody>
      </p:sp>
      <p:pic>
        <p:nvPicPr>
          <p:cNvPr id="266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238253"/>
            <a:ext cx="6757881" cy="4293657"/>
          </a:xfrm>
          <a:prstGeom prst="rect">
            <a:avLst/>
          </a:prstGeom>
          <a:ln>
            <a:solidFill>
              <a:schemeClr val="bg1"/>
            </a:solidFill>
          </a:ln>
          <a:extLst/>
        </p:spPr>
        <p:style>
          <a:lnRef idx="2">
            <a:schemeClr val="accent1"/>
          </a:lnRef>
          <a:fillRef idx="1">
            <a:schemeClr val="lt1"/>
          </a:fillRef>
          <a:effectRef idx="0">
            <a:schemeClr val="accent1"/>
          </a:effectRef>
          <a:fontRef idx="minor">
            <a:schemeClr val="dk1"/>
          </a:fontRef>
        </p:style>
      </p:pic>
      <p:sp>
        <p:nvSpPr>
          <p:cNvPr id="3" name="Ромб 2"/>
          <p:cNvSpPr/>
          <p:nvPr/>
        </p:nvSpPr>
        <p:spPr>
          <a:xfrm>
            <a:off x="3563888" y="1988840"/>
            <a:ext cx="432048" cy="432048"/>
          </a:xfrm>
          <a:prstGeom prst="diamon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4" name="Прямоугольник 3"/>
          <p:cNvSpPr/>
          <p:nvPr/>
        </p:nvSpPr>
        <p:spPr>
          <a:xfrm>
            <a:off x="1331640" y="1268760"/>
            <a:ext cx="4968552" cy="115212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5" name="Равнобедренный треугольник 4"/>
          <p:cNvSpPr/>
          <p:nvPr/>
        </p:nvSpPr>
        <p:spPr>
          <a:xfrm>
            <a:off x="1835696" y="4725144"/>
            <a:ext cx="216024" cy="43204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Выгнутая влево стрелка 5"/>
          <p:cNvSpPr/>
          <p:nvPr/>
        </p:nvSpPr>
        <p:spPr>
          <a:xfrm>
            <a:off x="1331640" y="4725144"/>
            <a:ext cx="360040" cy="43204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88840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1988840"/>
            <a:ext cx="8229600" cy="3399656"/>
          </a:xfrm>
        </p:spPr>
        <p:txBody>
          <a:bodyPr/>
          <a:lstStyle/>
          <a:p>
            <a:pPr>
              <a:buNone/>
            </a:pPr>
            <a:r>
              <a:rPr lang="ru-RU" b="1" i="1" dirty="0" smtClean="0"/>
              <a:t>Выходить. </a:t>
            </a:r>
            <a:r>
              <a:rPr lang="ru-RU" dirty="0" smtClean="0"/>
              <a:t>Яхта </a:t>
            </a:r>
            <a:r>
              <a:rPr lang="ru-RU" i="1" dirty="0" smtClean="0"/>
              <a:t>выходит </a:t>
            </a:r>
            <a:r>
              <a:rPr lang="ru-RU" dirty="0" smtClean="0"/>
              <a:t>на</a:t>
            </a:r>
            <a:r>
              <a:rPr lang="ru-RU" i="1" dirty="0" smtClean="0"/>
              <a:t> знак, </a:t>
            </a:r>
            <a:r>
              <a:rPr lang="ru-RU" dirty="0" smtClean="0"/>
              <a:t>если она находится в такой позиции, что может, не изменяя </a:t>
            </a:r>
            <a:r>
              <a:rPr lang="ru-RU" i="1" dirty="0" smtClean="0"/>
              <a:t>галса, </a:t>
            </a:r>
            <a:r>
              <a:rPr lang="ru-RU" dirty="0" smtClean="0"/>
              <a:t>пройти </a:t>
            </a:r>
            <a:r>
              <a:rPr lang="ru-RU" i="1" dirty="0" smtClean="0"/>
              <a:t>знак </a:t>
            </a:r>
            <a:r>
              <a:rPr lang="ru-RU" dirty="0" smtClean="0"/>
              <a:t>с наветренной стороны и оставить его с предписанного борта яхты.</a:t>
            </a:r>
          </a:p>
          <a:p>
            <a:pPr>
              <a:buNone/>
            </a:pPr>
            <a:endParaRPr lang="ru-RU" dirty="0"/>
          </a:p>
        </p:txBody>
      </p:sp>
      <p:sp>
        <p:nvSpPr>
          <p:cNvPr id="4" name="Прямоугольник 3"/>
          <p:cNvSpPr/>
          <p:nvPr/>
        </p:nvSpPr>
        <p:spPr>
          <a:xfrm>
            <a:off x="1259632" y="480894"/>
            <a:ext cx="6768752" cy="846386"/>
          </a:xfrm>
          <a:prstGeom prst="rect">
            <a:avLst/>
          </a:prstGeom>
        </p:spPr>
        <p:txBody>
          <a:bodyPr wrap="square">
            <a:spAutoFit/>
          </a:bodyPr>
          <a:lstStyle/>
          <a:p>
            <a:pPr lvl="0" algn="ctr">
              <a:spcBef>
                <a:spcPct val="0"/>
              </a:spcBef>
            </a:pPr>
            <a:r>
              <a:rPr lang="ru-RU" sz="4900" dirty="0">
                <a:solidFill>
                  <a:prstClr val="white"/>
                </a:solidFill>
                <a:effectLst>
                  <a:outerShdw blurRad="38100" dist="38100" dir="2700000" algn="tl">
                    <a:srgbClr val="000000">
                      <a:alpha val="43137"/>
                    </a:srgbClr>
                  </a:outerShdw>
                </a:effectLst>
                <a:ea typeface="+mj-ea"/>
                <a:cs typeface="+mj-cs"/>
              </a:rPr>
              <a:t>Выходить</a:t>
            </a:r>
          </a:p>
        </p:txBody>
      </p:sp>
    </p:spTree>
    <p:extLst>
      <p:ext uri="{BB962C8B-B14F-4D97-AF65-F5344CB8AC3E}">
        <p14:creationId xmlns:p14="http://schemas.microsoft.com/office/powerpoint/2010/main" val="15821977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808391"/>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 </a:t>
            </a:r>
            <a:br>
              <a:rPr lang="ru-RU" sz="2800" dirty="0" smtClean="0"/>
            </a:br>
            <a:r>
              <a:rPr lang="ru-RU" sz="2800" dirty="0" smtClean="0"/>
              <a:t>Часть 1  Основные правила </a:t>
            </a:r>
            <a:endParaRPr lang="ru-RU" sz="2800" dirty="0"/>
          </a:p>
        </p:txBody>
      </p:sp>
      <p:sp>
        <p:nvSpPr>
          <p:cNvPr id="5" name="Прямоугольник 4"/>
          <p:cNvSpPr/>
          <p:nvPr/>
        </p:nvSpPr>
        <p:spPr>
          <a:xfrm>
            <a:off x="899592" y="2276872"/>
            <a:ext cx="7776864" cy="5687711"/>
          </a:xfrm>
          <a:prstGeom prst="rect">
            <a:avLst/>
          </a:prstGeom>
        </p:spPr>
        <p:txBody>
          <a:bodyPr wrap="square">
            <a:spAutoFit/>
          </a:bodyPr>
          <a:lstStyle/>
          <a:p>
            <a:r>
              <a:rPr lang="ru-RU" sz="2100" dirty="0" smtClean="0">
                <a:solidFill>
                  <a:prstClr val="white"/>
                </a:solidFill>
                <a:effectLst>
                  <a:outerShdw blurRad="38100" dist="38100" dir="2700000" algn="tl">
                    <a:srgbClr val="000000">
                      <a:alpha val="43137"/>
                    </a:srgbClr>
                  </a:outerShdw>
                </a:effectLst>
                <a:ea typeface="+mj-ea"/>
                <a:cs typeface="+mj-cs"/>
              </a:rPr>
              <a:t>Правило 2</a:t>
            </a:r>
          </a:p>
          <a:p>
            <a:endParaRPr lang="ru-RU" sz="2100" dirty="0" smtClean="0">
              <a:solidFill>
                <a:prstClr val="white"/>
              </a:solidFill>
              <a:effectLst>
                <a:outerShdw blurRad="38100" dist="38100" dir="2700000" algn="tl">
                  <a:srgbClr val="000000">
                    <a:alpha val="43137"/>
                  </a:srgbClr>
                </a:outerShdw>
              </a:effectLst>
              <a:ea typeface="+mj-ea"/>
              <a:cs typeface="+mj-cs"/>
            </a:endParaRPr>
          </a:p>
          <a:p>
            <a:pPr>
              <a:lnSpc>
                <a:spcPct val="115000"/>
              </a:lnSpc>
              <a:spcAft>
                <a:spcPts val="0"/>
              </a:spcAft>
              <a:tabLst>
                <a:tab pos="450215" algn="l"/>
              </a:tabLst>
            </a:pPr>
            <a:r>
              <a:rPr lang="ru-RU" sz="2000" b="1" dirty="0">
                <a:latin typeface="Times New Roman"/>
                <a:ea typeface="Times New Roman"/>
                <a:cs typeface="Times New Roman"/>
              </a:rPr>
              <a:t>ЧЕСТНАЯ СПОРТИВНАЯ БОРЬБА</a:t>
            </a:r>
            <a:endParaRPr lang="ru-RU" sz="1600" dirty="0">
              <a:latin typeface="Calibri"/>
              <a:ea typeface="Times New Roman"/>
              <a:cs typeface="Times New Roman"/>
            </a:endParaRPr>
          </a:p>
          <a:p>
            <a:pPr marL="450215" marR="10795" algn="just">
              <a:lnSpc>
                <a:spcPct val="115000"/>
              </a:lnSpc>
              <a:spcBef>
                <a:spcPts val="300"/>
              </a:spcBef>
              <a:spcAft>
                <a:spcPts val="0"/>
              </a:spcAft>
              <a:tabLst>
                <a:tab pos="450215" algn="l"/>
              </a:tabLst>
            </a:pPr>
            <a:r>
              <a:rPr lang="ru-RU" sz="2000" dirty="0">
                <a:latin typeface="Times New Roman"/>
                <a:ea typeface="Times New Roman"/>
                <a:cs typeface="Times New Roman"/>
              </a:rPr>
              <a:t>Яхта и ее владелец должны соревноваться в соответствии с общепринятыми принципами спортивного поведения и честной спортивной борьбы. Яхта может быть наказана по этому правилу, если только будет явно установлено, что эти принципы нарушены. </a:t>
            </a:r>
            <a:r>
              <a:rPr lang="ru-RU" sz="2000" dirty="0">
                <a:solidFill>
                  <a:srgbClr val="FF0000"/>
                </a:solidFill>
                <a:latin typeface="Times New Roman"/>
                <a:ea typeface="Times New Roman"/>
                <a:cs typeface="Times New Roman"/>
              </a:rPr>
              <a:t>Наказанием по этому правилу должна быть или дисквалификация, или дисквалификация, при которой очки яхты не исключаются. </a:t>
            </a:r>
            <a:endParaRPr lang="ru-RU" sz="1600" dirty="0">
              <a:solidFill>
                <a:srgbClr val="FF0000"/>
              </a:solidFill>
              <a:latin typeface="Calibri"/>
              <a:ea typeface="Times New Roman"/>
              <a:cs typeface="Times New Roman"/>
            </a:endParaRPr>
          </a:p>
          <a:p>
            <a:pPr marR="6350" algn="just">
              <a:lnSpc>
                <a:spcPct val="115000"/>
              </a:lnSpc>
              <a:spcBef>
                <a:spcPts val="900"/>
              </a:spcBef>
            </a:pPr>
            <a:endParaRPr lang="ru-RU" sz="2000" dirty="0"/>
          </a:p>
          <a:p>
            <a:pPr marR="6350" algn="just">
              <a:lnSpc>
                <a:spcPct val="115000"/>
              </a:lnSpc>
              <a:spcBef>
                <a:spcPts val="900"/>
              </a:spcBef>
              <a:spcAft>
                <a:spcPts val="0"/>
              </a:spcAft>
            </a:pPr>
            <a:endParaRPr lang="ru-RU" sz="1400" dirty="0" smtClean="0">
              <a:solidFill>
                <a:srgbClr val="FF0000"/>
              </a:solidFill>
              <a:latin typeface="Arial"/>
              <a:ea typeface="Times New Roman"/>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spTree>
    <p:extLst>
      <p:ext uri="{BB962C8B-B14F-4D97-AF65-F5344CB8AC3E}">
        <p14:creationId xmlns:p14="http://schemas.microsoft.com/office/powerpoint/2010/main" val="40733036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808391"/>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 </a:t>
            </a:r>
            <a:br>
              <a:rPr lang="ru-RU" sz="2800" dirty="0" smtClean="0"/>
            </a:br>
            <a:r>
              <a:rPr lang="ru-RU" sz="2800" dirty="0" smtClean="0"/>
              <a:t>Часть 1  Основные правила </a:t>
            </a:r>
            <a:endParaRPr lang="ru-RU" sz="2800" dirty="0"/>
          </a:p>
        </p:txBody>
      </p:sp>
      <p:sp>
        <p:nvSpPr>
          <p:cNvPr id="5" name="Прямоугольник 4"/>
          <p:cNvSpPr/>
          <p:nvPr/>
        </p:nvSpPr>
        <p:spPr>
          <a:xfrm>
            <a:off x="899592" y="2276872"/>
            <a:ext cx="7776864" cy="3510192"/>
          </a:xfrm>
          <a:prstGeom prst="rect">
            <a:avLst/>
          </a:prstGeom>
        </p:spPr>
        <p:txBody>
          <a:bodyPr wrap="square">
            <a:spAutoFit/>
          </a:bodyPr>
          <a:lstStyle/>
          <a:p>
            <a:r>
              <a:rPr lang="ru-RU" sz="2100" dirty="0" smtClean="0">
                <a:solidFill>
                  <a:prstClr val="white"/>
                </a:solidFill>
                <a:effectLst>
                  <a:outerShdw blurRad="38100" dist="38100" dir="2700000" algn="tl">
                    <a:srgbClr val="000000">
                      <a:alpha val="43137"/>
                    </a:srgbClr>
                  </a:outerShdw>
                </a:effectLst>
                <a:ea typeface="+mj-ea"/>
                <a:cs typeface="+mj-cs"/>
              </a:rPr>
              <a:t>2. Правило 3</a:t>
            </a:r>
          </a:p>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400" b="1" dirty="0"/>
              <a:t>ПРИЗНАНИЕ ПРАВИЛ</a:t>
            </a:r>
            <a:endParaRPr lang="ru-RU" sz="2400" dirty="0"/>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R="6350" algn="just">
              <a:lnSpc>
                <a:spcPct val="115000"/>
              </a:lnSpc>
              <a:spcBef>
                <a:spcPts val="900"/>
              </a:spcBef>
            </a:pPr>
            <a:endParaRPr lang="ru-RU" sz="2000" dirty="0"/>
          </a:p>
          <a:p>
            <a:pPr marR="6350" algn="just">
              <a:lnSpc>
                <a:spcPct val="115000"/>
              </a:lnSpc>
              <a:spcBef>
                <a:spcPts val="900"/>
              </a:spcBef>
              <a:spcAft>
                <a:spcPts val="0"/>
              </a:spcAft>
            </a:pPr>
            <a:endParaRPr lang="ru-RU" sz="1400" dirty="0" smtClean="0">
              <a:solidFill>
                <a:srgbClr val="FF0000"/>
              </a:solidFill>
              <a:latin typeface="Arial"/>
              <a:ea typeface="Times New Roman"/>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spTree>
    <p:extLst>
      <p:ext uri="{BB962C8B-B14F-4D97-AF65-F5344CB8AC3E}">
        <p14:creationId xmlns:p14="http://schemas.microsoft.com/office/powerpoint/2010/main" val="3812512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808391"/>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Часть 1 </a:t>
            </a:r>
            <a:r>
              <a:rPr lang="ru-RU" sz="2800" dirty="0" smtClean="0"/>
              <a:t>Основные изменения </a:t>
            </a:r>
            <a:br>
              <a:rPr lang="ru-RU" sz="2800" dirty="0" smtClean="0"/>
            </a:br>
            <a:endParaRPr lang="ru-RU" sz="2800" dirty="0"/>
          </a:p>
        </p:txBody>
      </p:sp>
      <p:sp>
        <p:nvSpPr>
          <p:cNvPr id="5" name="Прямоугольник 4"/>
          <p:cNvSpPr/>
          <p:nvPr/>
        </p:nvSpPr>
        <p:spPr>
          <a:xfrm>
            <a:off x="899592" y="1412776"/>
            <a:ext cx="7776864" cy="7692875"/>
          </a:xfrm>
          <a:prstGeom prst="rect">
            <a:avLst/>
          </a:prstGeom>
        </p:spPr>
        <p:txBody>
          <a:bodyPr wrap="square">
            <a:spAutoFit/>
          </a:bodyPr>
          <a:lstStyle/>
          <a:p>
            <a:r>
              <a:rPr lang="ru-RU" sz="1600" dirty="0" smtClean="0">
                <a:solidFill>
                  <a:prstClr val="white"/>
                </a:solidFill>
                <a:effectLst>
                  <a:outerShdw blurRad="38100" dist="38100" dir="2700000" algn="tl">
                    <a:srgbClr val="000000">
                      <a:alpha val="43137"/>
                    </a:srgbClr>
                  </a:outerShdw>
                </a:effectLst>
                <a:ea typeface="+mj-ea"/>
                <a:cs typeface="+mj-cs"/>
              </a:rPr>
              <a:t>Правило 3 Признание правил</a:t>
            </a:r>
            <a:endParaRPr lang="ru-RU" sz="2100" dirty="0" smtClean="0">
              <a:solidFill>
                <a:prstClr val="white"/>
              </a:solidFill>
              <a:effectLst>
                <a:outerShdw blurRad="38100" dist="38100" dir="2700000" algn="tl">
                  <a:srgbClr val="000000">
                    <a:alpha val="43137"/>
                  </a:srgbClr>
                </a:outerShdw>
              </a:effectLst>
              <a:ea typeface="+mj-ea"/>
              <a:cs typeface="+mj-cs"/>
            </a:endParaRPr>
          </a:p>
          <a:p>
            <a:pPr marL="810260" marR="28575" indent="-810260" algn="just">
              <a:lnSpc>
                <a:spcPct val="115000"/>
              </a:lnSpc>
              <a:spcBef>
                <a:spcPts val="500"/>
              </a:spcBef>
              <a:spcAft>
                <a:spcPts val="0"/>
              </a:spcAft>
              <a:tabLst>
                <a:tab pos="450215" algn="l"/>
              </a:tabLst>
            </a:pPr>
            <a:r>
              <a:rPr lang="ru-RU" sz="1400" b="1" dirty="0">
                <a:latin typeface="Times New Roman"/>
                <a:ea typeface="Times New Roman"/>
                <a:cs typeface="Times New Roman"/>
              </a:rPr>
              <a:t>3.1</a:t>
            </a:r>
            <a:r>
              <a:rPr lang="ru-RU" sz="1400" dirty="0">
                <a:latin typeface="Times New Roman"/>
                <a:ea typeface="Times New Roman"/>
                <a:cs typeface="Times New Roman"/>
              </a:rPr>
              <a:t>	(а)	Участвуя в гонке или намереваясь участвовать в гонке, проводимой по настоящим </a:t>
            </a:r>
            <a:r>
              <a:rPr lang="ru-RU" sz="1400" i="1" dirty="0">
                <a:latin typeface="Times New Roman"/>
                <a:ea typeface="Times New Roman"/>
                <a:cs typeface="Times New Roman"/>
              </a:rPr>
              <a:t>правилам</a:t>
            </a:r>
            <a:r>
              <a:rPr lang="ru-RU" sz="1400" dirty="0">
                <a:latin typeface="Times New Roman"/>
                <a:ea typeface="Times New Roman"/>
                <a:cs typeface="Times New Roman"/>
              </a:rPr>
              <a:t>, каждый спортсмен и владелец яхты соглашаются признать эти</a:t>
            </a:r>
            <a:r>
              <a:rPr lang="ru-RU" sz="1400" i="1" dirty="0">
                <a:latin typeface="Times New Roman"/>
                <a:ea typeface="Times New Roman"/>
                <a:cs typeface="Times New Roman"/>
              </a:rPr>
              <a:t> правила</a:t>
            </a:r>
            <a:r>
              <a:rPr lang="ru-RU" sz="1400" dirty="0">
                <a:latin typeface="Times New Roman"/>
                <a:ea typeface="Times New Roman"/>
                <a:cs typeface="Times New Roman"/>
              </a:rPr>
              <a:t>.</a:t>
            </a:r>
            <a:endParaRPr lang="ru-RU" sz="1400" dirty="0">
              <a:latin typeface="Calibri"/>
              <a:ea typeface="Times New Roman"/>
              <a:cs typeface="Times New Roman"/>
            </a:endParaRPr>
          </a:p>
          <a:p>
            <a:pPr marL="342900" marR="28575" lvl="0" indent="-342900" algn="just">
              <a:spcBef>
                <a:spcPts val="300"/>
              </a:spcBef>
              <a:spcAft>
                <a:spcPts val="0"/>
              </a:spcAft>
              <a:buFont typeface="Times New Roman"/>
              <a:buAutoNum type="alphaLcParenBoth" startAt="2"/>
              <a:tabLst>
                <a:tab pos="450215" algn="l"/>
              </a:tabLst>
            </a:pPr>
            <a:r>
              <a:rPr lang="ru-RU" sz="1400" i="1" dirty="0">
                <a:latin typeface="Times New Roman"/>
                <a:ea typeface="Calibri"/>
              </a:rPr>
              <a:t>Лицо персонала спортсмена</a:t>
            </a:r>
            <a:r>
              <a:rPr lang="ru-RU" sz="1400" dirty="0">
                <a:latin typeface="Times New Roman"/>
                <a:ea typeface="Calibri"/>
              </a:rPr>
              <a:t>, предоставляя свою поддержку, либо родитель или сопровождающий, разрешая ребенку заявиться для участия в гонке, соглашаются признать эти</a:t>
            </a:r>
            <a:r>
              <a:rPr lang="ru-RU" sz="1400" i="1" dirty="0">
                <a:latin typeface="Times New Roman"/>
                <a:ea typeface="Calibri"/>
              </a:rPr>
              <a:t> правила</a:t>
            </a:r>
            <a:r>
              <a:rPr lang="ru-RU" sz="1400" dirty="0">
                <a:latin typeface="Times New Roman"/>
                <a:ea typeface="Calibri"/>
              </a:rPr>
              <a:t>. </a:t>
            </a:r>
            <a:endParaRPr lang="ru-RU" sz="1400" dirty="0">
              <a:latin typeface="Arial"/>
              <a:ea typeface="Calibri"/>
            </a:endParaRPr>
          </a:p>
          <a:p>
            <a:pPr marL="450215" marR="28575" indent="-450215" algn="just">
              <a:lnSpc>
                <a:spcPct val="115000"/>
              </a:lnSpc>
              <a:spcBef>
                <a:spcPts val="300"/>
              </a:spcBef>
              <a:spcAft>
                <a:spcPts val="1000"/>
              </a:spcAft>
              <a:tabLst>
                <a:tab pos="450215" algn="l"/>
              </a:tabLst>
            </a:pPr>
            <a:r>
              <a:rPr lang="ru-RU" sz="1400" b="1" dirty="0">
                <a:latin typeface="Times New Roman"/>
                <a:ea typeface="Times New Roman"/>
                <a:cs typeface="Times New Roman"/>
              </a:rPr>
              <a:t>3.2</a:t>
            </a:r>
            <a:r>
              <a:rPr lang="ru-RU" sz="1400" dirty="0">
                <a:latin typeface="Times New Roman"/>
                <a:ea typeface="Times New Roman"/>
                <a:cs typeface="Times New Roman"/>
              </a:rPr>
              <a:t>	Каждый спортсмен и владелец яхты от имени</a:t>
            </a:r>
            <a:r>
              <a:rPr lang="ru-RU" sz="1400" i="1" dirty="0">
                <a:latin typeface="Times New Roman"/>
                <a:ea typeface="Times New Roman"/>
                <a:cs typeface="Times New Roman"/>
              </a:rPr>
              <a:t> лиц</a:t>
            </a:r>
            <a:r>
              <a:rPr lang="ru-RU" sz="1400" dirty="0">
                <a:latin typeface="Times New Roman"/>
                <a:ea typeface="Times New Roman"/>
                <a:cs typeface="Times New Roman"/>
              </a:rPr>
              <a:t> своего</a:t>
            </a:r>
            <a:r>
              <a:rPr lang="ru-RU" sz="1400" i="1" dirty="0">
                <a:latin typeface="Times New Roman"/>
                <a:ea typeface="Times New Roman"/>
                <a:cs typeface="Times New Roman"/>
              </a:rPr>
              <a:t> персонала</a:t>
            </a:r>
            <a:r>
              <a:rPr lang="ru-RU" sz="1400" dirty="0">
                <a:latin typeface="Times New Roman"/>
                <a:ea typeface="Times New Roman"/>
                <a:cs typeface="Times New Roman"/>
              </a:rPr>
              <a:t> </a:t>
            </a:r>
            <a:r>
              <a:rPr lang="ru-RU" sz="1400" i="1" dirty="0">
                <a:latin typeface="Times New Roman"/>
                <a:ea typeface="Times New Roman"/>
                <a:cs typeface="Times New Roman"/>
              </a:rPr>
              <a:t>спортсмена</a:t>
            </a:r>
            <a:r>
              <a:rPr lang="ru-RU" sz="1400" dirty="0">
                <a:latin typeface="Times New Roman"/>
                <a:ea typeface="Times New Roman"/>
                <a:cs typeface="Times New Roman"/>
              </a:rPr>
              <a:t> соглашаются, что эти</a:t>
            </a:r>
            <a:r>
              <a:rPr lang="ru-RU" sz="1400" i="1" dirty="0">
                <a:latin typeface="Times New Roman"/>
                <a:ea typeface="Times New Roman"/>
                <a:cs typeface="Times New Roman"/>
              </a:rPr>
              <a:t> лица персонала</a:t>
            </a:r>
            <a:r>
              <a:rPr lang="ru-RU" sz="1400" dirty="0">
                <a:latin typeface="Times New Roman"/>
                <a:ea typeface="Times New Roman"/>
                <a:cs typeface="Times New Roman"/>
              </a:rPr>
              <a:t> </a:t>
            </a:r>
            <a:r>
              <a:rPr lang="ru-RU" sz="1400" i="1" dirty="0">
                <a:latin typeface="Times New Roman"/>
                <a:ea typeface="Times New Roman"/>
                <a:cs typeface="Times New Roman"/>
              </a:rPr>
              <a:t>спортсмена </a:t>
            </a:r>
            <a:r>
              <a:rPr lang="ru-RU" sz="1400" dirty="0">
                <a:latin typeface="Times New Roman"/>
                <a:ea typeface="Times New Roman"/>
                <a:cs typeface="Times New Roman"/>
              </a:rPr>
              <a:t>будут руководствоваться </a:t>
            </a:r>
            <a:r>
              <a:rPr lang="ru-RU" sz="1400" i="1" dirty="0">
                <a:latin typeface="Times New Roman"/>
                <a:ea typeface="Times New Roman"/>
                <a:cs typeface="Times New Roman"/>
              </a:rPr>
              <a:t>правилами</a:t>
            </a:r>
            <a:r>
              <a:rPr lang="ru-RU" sz="1400" dirty="0">
                <a:latin typeface="Times New Roman"/>
                <a:ea typeface="Times New Roman"/>
                <a:cs typeface="Times New Roman"/>
              </a:rPr>
              <a:t>. </a:t>
            </a:r>
            <a:endParaRPr lang="ru-RU" sz="1400" dirty="0">
              <a:latin typeface="Calibri"/>
              <a:ea typeface="Times New Roman"/>
              <a:cs typeface="Times New Roman"/>
            </a:endParaRPr>
          </a:p>
          <a:p>
            <a:pPr marL="450215" marR="28575" indent="-450215" algn="just">
              <a:lnSpc>
                <a:spcPct val="115000"/>
              </a:lnSpc>
              <a:spcBef>
                <a:spcPts val="300"/>
              </a:spcBef>
              <a:spcAft>
                <a:spcPts val="1000"/>
              </a:spcAft>
              <a:tabLst>
                <a:tab pos="450215" algn="l"/>
              </a:tabLst>
            </a:pPr>
            <a:r>
              <a:rPr lang="ru-RU" sz="1400" b="1" dirty="0">
                <a:latin typeface="Times New Roman"/>
                <a:ea typeface="Times New Roman"/>
                <a:cs typeface="Times New Roman"/>
              </a:rPr>
              <a:t>3.3	</a:t>
            </a:r>
            <a:r>
              <a:rPr lang="ru-RU" sz="1400" dirty="0">
                <a:latin typeface="Times New Roman"/>
                <a:ea typeface="Times New Roman"/>
                <a:cs typeface="Times New Roman"/>
              </a:rPr>
              <a:t>Признание этих </a:t>
            </a:r>
            <a:r>
              <a:rPr lang="ru-RU" sz="1400" i="1" dirty="0">
                <a:latin typeface="Times New Roman"/>
                <a:ea typeface="Times New Roman"/>
                <a:cs typeface="Times New Roman"/>
              </a:rPr>
              <a:t>правил</a:t>
            </a:r>
            <a:r>
              <a:rPr lang="ru-RU" sz="1400" dirty="0">
                <a:latin typeface="Times New Roman"/>
                <a:ea typeface="Times New Roman"/>
                <a:cs typeface="Times New Roman"/>
              </a:rPr>
              <a:t> включает в себя согласие</a:t>
            </a:r>
            <a:endParaRPr lang="ru-RU" sz="1400" dirty="0">
              <a:latin typeface="Calibri"/>
              <a:ea typeface="Times New Roman"/>
              <a:cs typeface="Times New Roman"/>
            </a:endParaRPr>
          </a:p>
          <a:p>
            <a:pPr marL="342900" marR="28575" lvl="0" indent="-342900" algn="just">
              <a:spcBef>
                <a:spcPts val="300"/>
              </a:spcBef>
              <a:spcAft>
                <a:spcPts val="0"/>
              </a:spcAft>
              <a:buFont typeface="+mj-lt"/>
              <a:buAutoNum type="alphaLcParenR"/>
              <a:tabLst>
                <a:tab pos="810260" algn="l"/>
              </a:tabLst>
            </a:pPr>
            <a:r>
              <a:rPr lang="ru-RU" sz="1400" dirty="0">
                <a:latin typeface="Times New Roman"/>
                <a:ea typeface="Times New Roman"/>
              </a:rPr>
              <a:t>руководствоваться </a:t>
            </a:r>
            <a:r>
              <a:rPr lang="ru-RU" sz="1400" i="1" dirty="0">
                <a:latin typeface="Times New Roman"/>
                <a:ea typeface="Times New Roman"/>
              </a:rPr>
              <a:t>правилами</a:t>
            </a:r>
            <a:r>
              <a:rPr lang="ru-RU" sz="1400" dirty="0">
                <a:latin typeface="Times New Roman"/>
                <a:ea typeface="Times New Roman"/>
              </a:rPr>
              <a:t>;</a:t>
            </a:r>
            <a:endParaRPr lang="ru-RU" sz="1400" dirty="0">
              <a:latin typeface="Arial"/>
              <a:ea typeface="Times New Roman"/>
            </a:endParaRPr>
          </a:p>
          <a:p>
            <a:pPr marL="342900" marR="28575" lvl="0" indent="-342900" algn="just">
              <a:spcBef>
                <a:spcPts val="300"/>
              </a:spcBef>
              <a:spcAft>
                <a:spcPts val="0"/>
              </a:spcAft>
              <a:buFont typeface="+mj-lt"/>
              <a:buAutoNum type="alphaLcParenR"/>
              <a:tabLst>
                <a:tab pos="810260" algn="l"/>
              </a:tabLst>
            </a:pPr>
            <a:r>
              <a:rPr lang="ru-RU" sz="1400" dirty="0">
                <a:latin typeface="Times New Roman"/>
                <a:ea typeface="Times New Roman"/>
              </a:rPr>
              <a:t>принимать накладываемые наказания и другие действия, соответствующие </a:t>
            </a:r>
            <a:r>
              <a:rPr lang="ru-RU" sz="1400" i="1" dirty="0">
                <a:latin typeface="Times New Roman"/>
                <a:ea typeface="Times New Roman"/>
              </a:rPr>
              <a:t>правилам, </a:t>
            </a:r>
            <a:r>
              <a:rPr lang="ru-RU" sz="1400" dirty="0">
                <a:latin typeface="Times New Roman"/>
                <a:ea typeface="Times New Roman"/>
              </a:rPr>
              <a:t>с учетом процедур апелляции и пересмотра решений, предусмотренных в них, как окончательное решение по любым вопросам, возникающим при применении </a:t>
            </a:r>
            <a:r>
              <a:rPr lang="ru-RU" sz="1400" i="1" dirty="0">
                <a:latin typeface="Times New Roman"/>
                <a:ea typeface="Times New Roman"/>
              </a:rPr>
              <a:t>правил; </a:t>
            </a:r>
            <a:endParaRPr lang="ru-RU" sz="1400" dirty="0">
              <a:latin typeface="Arial"/>
              <a:ea typeface="Times New Roman"/>
            </a:endParaRPr>
          </a:p>
          <a:p>
            <a:pPr marL="342900" marR="28575" lvl="0" indent="-342900" algn="just">
              <a:spcBef>
                <a:spcPts val="300"/>
              </a:spcBef>
              <a:spcAft>
                <a:spcPts val="0"/>
              </a:spcAft>
              <a:buFont typeface="+mj-lt"/>
              <a:buAutoNum type="alphaLcParenR"/>
              <a:tabLst>
                <a:tab pos="810260" algn="l"/>
              </a:tabLst>
            </a:pPr>
            <a:r>
              <a:rPr lang="ru-RU" sz="1400" dirty="0">
                <a:latin typeface="Times New Roman"/>
                <a:ea typeface="Times New Roman"/>
              </a:rPr>
              <a:t>относительно любого такого решения не обращаться к какому-либо суду или судебному органу, не предусмотренному этими </a:t>
            </a:r>
            <a:r>
              <a:rPr lang="ru-RU" sz="1400" i="1" dirty="0">
                <a:latin typeface="Times New Roman"/>
                <a:ea typeface="Times New Roman"/>
              </a:rPr>
              <a:t>правилами</a:t>
            </a:r>
            <a:r>
              <a:rPr lang="ru-RU" sz="1400" dirty="0">
                <a:latin typeface="Times New Roman"/>
                <a:ea typeface="Times New Roman"/>
              </a:rPr>
              <a:t>; и</a:t>
            </a:r>
            <a:endParaRPr lang="ru-RU" sz="1400" dirty="0">
              <a:latin typeface="Arial"/>
              <a:ea typeface="Times New Roman"/>
            </a:endParaRPr>
          </a:p>
          <a:p>
            <a:pPr marL="342900" marR="28575" lvl="0" indent="-342900" algn="just">
              <a:spcBef>
                <a:spcPts val="300"/>
              </a:spcBef>
              <a:spcAft>
                <a:spcPts val="0"/>
              </a:spcAft>
              <a:buFont typeface="+mj-lt"/>
              <a:buAutoNum type="alphaLcParenR"/>
              <a:tabLst>
                <a:tab pos="810260" algn="l"/>
              </a:tabLst>
            </a:pPr>
            <a:r>
              <a:rPr lang="ru-RU" sz="1400" dirty="0">
                <a:latin typeface="Times New Roman"/>
                <a:ea typeface="Times New Roman"/>
              </a:rPr>
              <a:t>обеспечить любым спортсменом и владельцем яхты, чтобы </a:t>
            </a:r>
            <a:r>
              <a:rPr lang="ru-RU" sz="1400" i="1" dirty="0">
                <a:latin typeface="Times New Roman"/>
                <a:ea typeface="Times New Roman"/>
              </a:rPr>
              <a:t>лица персонала </a:t>
            </a:r>
            <a:r>
              <a:rPr lang="ru-RU" sz="1400" dirty="0">
                <a:latin typeface="Times New Roman"/>
                <a:ea typeface="Times New Roman"/>
              </a:rPr>
              <a:t>этого </a:t>
            </a:r>
            <a:r>
              <a:rPr lang="ru-RU" sz="1400" i="1" dirty="0">
                <a:latin typeface="Times New Roman"/>
                <a:ea typeface="Times New Roman"/>
              </a:rPr>
              <a:t>спортсмена</a:t>
            </a:r>
            <a:r>
              <a:rPr lang="ru-RU" sz="1400" dirty="0">
                <a:latin typeface="Times New Roman"/>
                <a:ea typeface="Times New Roman"/>
              </a:rPr>
              <a:t> были осведомлены о </a:t>
            </a:r>
            <a:r>
              <a:rPr lang="ru-RU" sz="1400" i="1" dirty="0">
                <a:latin typeface="Times New Roman"/>
                <a:ea typeface="Times New Roman"/>
              </a:rPr>
              <a:t>правилах</a:t>
            </a:r>
            <a:r>
              <a:rPr lang="ru-RU" sz="1400" dirty="0">
                <a:latin typeface="Times New Roman"/>
                <a:ea typeface="Times New Roman"/>
              </a:rPr>
              <a:t>.</a:t>
            </a:r>
            <a:endParaRPr lang="ru-RU" sz="1400" dirty="0">
              <a:latin typeface="Arial"/>
              <a:ea typeface="Times New Roman"/>
            </a:endParaRPr>
          </a:p>
          <a:p>
            <a:pPr marL="450215" marR="28575" indent="-450215" algn="just">
              <a:lnSpc>
                <a:spcPct val="115000"/>
              </a:lnSpc>
              <a:spcBef>
                <a:spcPts val="300"/>
              </a:spcBef>
              <a:spcAft>
                <a:spcPts val="1000"/>
              </a:spcAft>
              <a:tabLst>
                <a:tab pos="450215" algn="l"/>
              </a:tabLst>
            </a:pPr>
            <a:r>
              <a:rPr lang="ru-RU" sz="1400" b="1" dirty="0">
                <a:latin typeface="Times New Roman"/>
                <a:ea typeface="Times New Roman"/>
                <a:cs typeface="Times New Roman"/>
              </a:rPr>
              <a:t>3.4	</a:t>
            </a:r>
            <a:r>
              <a:rPr lang="ru-RU" sz="1400" dirty="0">
                <a:latin typeface="Times New Roman"/>
                <a:ea typeface="Times New Roman"/>
                <a:cs typeface="Times New Roman"/>
              </a:rPr>
              <a:t>Ответственное лицо каждой яхты должно обеспечить, чтобы все спортсмены в экипаже и владелец яхты были осведомлены о своей ответственности по этим правилам. </a:t>
            </a:r>
            <a:endParaRPr lang="ru-RU" sz="1400" dirty="0">
              <a:latin typeface="Calibri"/>
              <a:ea typeface="Times New Roman"/>
              <a:cs typeface="Times New Roman"/>
            </a:endParaRPr>
          </a:p>
          <a:p>
            <a:pPr marL="450215" marR="28575" indent="-450215" algn="just">
              <a:lnSpc>
                <a:spcPct val="115000"/>
              </a:lnSpc>
              <a:spcBef>
                <a:spcPts val="300"/>
              </a:spcBef>
              <a:spcAft>
                <a:spcPts val="1000"/>
              </a:spcAft>
              <a:tabLst>
                <a:tab pos="450215" algn="l"/>
              </a:tabLst>
            </a:pPr>
            <a:r>
              <a:rPr lang="ru-RU" sz="1400" b="1" dirty="0">
                <a:latin typeface="Times New Roman"/>
                <a:ea typeface="Times New Roman"/>
                <a:cs typeface="Times New Roman"/>
              </a:rPr>
              <a:t>3.5</a:t>
            </a:r>
            <a:r>
              <a:rPr lang="ru-RU" sz="1400" dirty="0">
                <a:latin typeface="Times New Roman"/>
                <a:ea typeface="Times New Roman"/>
                <a:cs typeface="Times New Roman"/>
              </a:rPr>
              <a:t>	Это правило может быть изменено предписанием национальной организации соревнования. </a:t>
            </a:r>
            <a:endParaRPr lang="ru-RU" sz="1400" dirty="0">
              <a:latin typeface="Calibri"/>
              <a:ea typeface="Times New Roman"/>
              <a:cs typeface="Times New Roman"/>
            </a:endParaRPr>
          </a:p>
          <a:p>
            <a:pPr marR="6350" algn="just">
              <a:lnSpc>
                <a:spcPct val="115000"/>
              </a:lnSpc>
              <a:spcBef>
                <a:spcPts val="900"/>
              </a:spcBef>
            </a:pPr>
            <a:endParaRPr lang="ru-RU" sz="2000" dirty="0"/>
          </a:p>
          <a:p>
            <a:pPr marR="6350" algn="just">
              <a:lnSpc>
                <a:spcPct val="115000"/>
              </a:lnSpc>
              <a:spcBef>
                <a:spcPts val="900"/>
              </a:spcBef>
              <a:spcAft>
                <a:spcPts val="0"/>
              </a:spcAft>
            </a:pPr>
            <a:endParaRPr lang="ru-RU" sz="1400" dirty="0" smtClean="0">
              <a:solidFill>
                <a:srgbClr val="FF0000"/>
              </a:solidFill>
              <a:latin typeface="Arial"/>
              <a:ea typeface="Times New Roman"/>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spTree>
    <p:extLst>
      <p:ext uri="{BB962C8B-B14F-4D97-AF65-F5344CB8AC3E}">
        <p14:creationId xmlns:p14="http://schemas.microsoft.com/office/powerpoint/2010/main" val="2367645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808391"/>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 </a:t>
            </a:r>
            <a:endParaRPr lang="ru-RU" sz="2800" dirty="0"/>
          </a:p>
        </p:txBody>
      </p:sp>
      <p:sp>
        <p:nvSpPr>
          <p:cNvPr id="5" name="Прямоугольник 4"/>
          <p:cNvSpPr/>
          <p:nvPr/>
        </p:nvSpPr>
        <p:spPr>
          <a:xfrm>
            <a:off x="899592" y="2276872"/>
            <a:ext cx="7776864" cy="2356030"/>
          </a:xfrm>
          <a:prstGeom prst="rect">
            <a:avLst/>
          </a:prstGeom>
        </p:spPr>
        <p:txBody>
          <a:bodyPr wrap="square">
            <a:spAutoFit/>
          </a:bodyPr>
          <a:lstStyle/>
          <a:p>
            <a:endParaRPr lang="ru-RU" sz="1200" dirty="0" smtClean="0">
              <a:solidFill>
                <a:srgbClr val="FF0000"/>
              </a:solidFill>
              <a:latin typeface="Arial"/>
              <a:ea typeface="Times New Roman"/>
            </a:endParaRPr>
          </a:p>
          <a:p>
            <a:pPr marR="6350" algn="just">
              <a:lnSpc>
                <a:spcPct val="115000"/>
              </a:lnSpc>
              <a:spcBef>
                <a:spcPts val="900"/>
              </a:spcBef>
            </a:pPr>
            <a:endParaRPr lang="ru-RU" sz="2000" dirty="0" smtClean="0"/>
          </a:p>
          <a:p>
            <a:pPr marR="6350" algn="just">
              <a:lnSpc>
                <a:spcPct val="115000"/>
              </a:lnSpc>
              <a:spcBef>
                <a:spcPts val="900"/>
              </a:spcBef>
              <a:spcAft>
                <a:spcPts val="0"/>
              </a:spcAft>
            </a:pPr>
            <a:endParaRPr lang="ru-RU" sz="1400" dirty="0" smtClean="0">
              <a:solidFill>
                <a:srgbClr val="FF0000"/>
              </a:solidFill>
              <a:latin typeface="Arial"/>
              <a:ea typeface="Times New Roman"/>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sp>
        <p:nvSpPr>
          <p:cNvPr id="3" name="Прямоугольник 2"/>
          <p:cNvSpPr/>
          <p:nvPr/>
        </p:nvSpPr>
        <p:spPr>
          <a:xfrm>
            <a:off x="395536" y="2601577"/>
            <a:ext cx="7416824" cy="2308324"/>
          </a:xfrm>
          <a:prstGeom prst="rect">
            <a:avLst/>
          </a:prstGeom>
        </p:spPr>
        <p:txBody>
          <a:bodyPr wrap="square">
            <a:spAutoFit/>
          </a:bodyPr>
          <a:lstStyle/>
          <a:p>
            <a:pPr marL="342900" indent="-342900">
              <a:buAutoNum type="arabicPlain" startAt="6"/>
            </a:pPr>
            <a:r>
              <a:rPr lang="ru-RU" b="1" dirty="0" smtClean="0">
                <a:solidFill>
                  <a:srgbClr val="FF0000"/>
                </a:solidFill>
              </a:rPr>
              <a:t>СТАВКИ </a:t>
            </a:r>
            <a:r>
              <a:rPr lang="ru-RU" b="1" dirty="0">
                <a:solidFill>
                  <a:srgbClr val="FF0000"/>
                </a:solidFill>
              </a:rPr>
              <a:t>И АНТИКОРРУПЦИЯ </a:t>
            </a:r>
            <a:endParaRPr lang="ru-RU" b="1" dirty="0" smtClean="0">
              <a:solidFill>
                <a:srgbClr val="FF0000"/>
              </a:solidFill>
            </a:endParaRPr>
          </a:p>
          <a:p>
            <a:pPr marL="342900" indent="-342900">
              <a:buAutoNum type="arabicPlain" startAt="6"/>
            </a:pPr>
            <a:endParaRPr lang="ru-RU" dirty="0">
              <a:solidFill>
                <a:srgbClr val="FF0000"/>
              </a:solidFill>
            </a:endParaRPr>
          </a:p>
          <a:p>
            <a:r>
              <a:rPr lang="ru-RU" dirty="0"/>
              <a:t>Каждый спортсмен, владелец яхты и </a:t>
            </a:r>
            <a:r>
              <a:rPr lang="ru-RU" i="1" dirty="0"/>
              <a:t>лицо персонала спортсмена </a:t>
            </a:r>
            <a:r>
              <a:rPr lang="ru-RU" dirty="0"/>
              <a:t>должны соблюдать требования Регламента 37 </a:t>
            </a:r>
            <a:r>
              <a:rPr lang="en-US" dirty="0"/>
              <a:t>World Sailing</a:t>
            </a:r>
            <a:r>
              <a:rPr lang="ru-RU" dirty="0"/>
              <a:t> «Кодекс о ставках и </a:t>
            </a:r>
            <a:r>
              <a:rPr lang="ru-RU" dirty="0" err="1" smtClean="0"/>
              <a:t>антикоррупции</a:t>
            </a:r>
            <a:r>
              <a:rPr lang="ru-RU" dirty="0" smtClean="0"/>
              <a:t>». </a:t>
            </a:r>
            <a:r>
              <a:rPr lang="ru-RU" dirty="0"/>
              <a:t>Предполагаемое или действительное нарушение этого правила должны рассматриваться в соответствии с Регламентом 37. Оно не должно быть основанием для </a:t>
            </a:r>
            <a:r>
              <a:rPr lang="ru-RU" i="1" dirty="0"/>
              <a:t>протеста</a:t>
            </a:r>
            <a:r>
              <a:rPr lang="ru-RU" dirty="0"/>
              <a:t>, и правило 63.1 не применяется.</a:t>
            </a:r>
          </a:p>
        </p:txBody>
      </p:sp>
    </p:spTree>
    <p:extLst>
      <p:ext uri="{BB962C8B-B14F-4D97-AF65-F5344CB8AC3E}">
        <p14:creationId xmlns:p14="http://schemas.microsoft.com/office/powerpoint/2010/main" val="22346903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808391"/>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 </a:t>
            </a:r>
            <a:endParaRPr lang="ru-RU" sz="2800" dirty="0"/>
          </a:p>
        </p:txBody>
      </p:sp>
      <p:sp>
        <p:nvSpPr>
          <p:cNvPr id="5" name="Прямоугольник 4"/>
          <p:cNvSpPr/>
          <p:nvPr/>
        </p:nvSpPr>
        <p:spPr>
          <a:xfrm>
            <a:off x="899592" y="2276872"/>
            <a:ext cx="7776864" cy="2356030"/>
          </a:xfrm>
          <a:prstGeom prst="rect">
            <a:avLst/>
          </a:prstGeom>
        </p:spPr>
        <p:txBody>
          <a:bodyPr wrap="square">
            <a:spAutoFit/>
          </a:bodyPr>
          <a:lstStyle/>
          <a:p>
            <a:endParaRPr lang="ru-RU" sz="1200" dirty="0" smtClean="0">
              <a:solidFill>
                <a:srgbClr val="FF0000"/>
              </a:solidFill>
              <a:latin typeface="Arial"/>
              <a:ea typeface="Times New Roman"/>
            </a:endParaRPr>
          </a:p>
          <a:p>
            <a:pPr marR="6350" algn="just">
              <a:lnSpc>
                <a:spcPct val="115000"/>
              </a:lnSpc>
              <a:spcBef>
                <a:spcPts val="900"/>
              </a:spcBef>
            </a:pPr>
            <a:endParaRPr lang="ru-RU" sz="2000" dirty="0" smtClean="0"/>
          </a:p>
          <a:p>
            <a:pPr marR="6350" algn="just">
              <a:lnSpc>
                <a:spcPct val="115000"/>
              </a:lnSpc>
              <a:spcBef>
                <a:spcPts val="900"/>
              </a:spcBef>
              <a:spcAft>
                <a:spcPts val="0"/>
              </a:spcAft>
            </a:pPr>
            <a:endParaRPr lang="ru-RU" sz="1400" dirty="0" smtClean="0">
              <a:solidFill>
                <a:srgbClr val="FF0000"/>
              </a:solidFill>
              <a:latin typeface="Arial"/>
              <a:ea typeface="Times New Roman"/>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sp>
        <p:nvSpPr>
          <p:cNvPr id="4" name="Прямоугольник 3"/>
          <p:cNvSpPr/>
          <p:nvPr/>
        </p:nvSpPr>
        <p:spPr>
          <a:xfrm>
            <a:off x="836461" y="2492896"/>
            <a:ext cx="7446966" cy="2585323"/>
          </a:xfrm>
          <a:prstGeom prst="rect">
            <a:avLst/>
          </a:prstGeom>
        </p:spPr>
        <p:txBody>
          <a:bodyPr wrap="square">
            <a:spAutoFit/>
          </a:bodyPr>
          <a:lstStyle/>
          <a:p>
            <a:pPr marL="342900" indent="-342900">
              <a:buAutoNum type="arabicPlain" startAt="7"/>
            </a:pPr>
            <a:r>
              <a:rPr lang="ru-RU" b="1" dirty="0" smtClean="0">
                <a:solidFill>
                  <a:srgbClr val="FF0000"/>
                </a:solidFill>
              </a:rPr>
              <a:t>ДИСЦИПЛИНАРНЫЙ </a:t>
            </a:r>
            <a:r>
              <a:rPr lang="ru-RU" b="1" dirty="0">
                <a:solidFill>
                  <a:srgbClr val="FF0000"/>
                </a:solidFill>
              </a:rPr>
              <a:t>КОДЕКС </a:t>
            </a:r>
            <a:endParaRPr lang="ru-RU" b="1" dirty="0" smtClean="0">
              <a:solidFill>
                <a:srgbClr val="FF0000"/>
              </a:solidFill>
            </a:endParaRPr>
          </a:p>
          <a:p>
            <a:pPr marL="342900" indent="-342900">
              <a:buAutoNum type="arabicPlain" startAt="7"/>
            </a:pPr>
            <a:endParaRPr lang="ru-RU" dirty="0"/>
          </a:p>
          <a:p>
            <a:r>
              <a:rPr lang="ru-RU" dirty="0"/>
              <a:t>Каждый спортсмен, владелец яхты и </a:t>
            </a:r>
            <a:r>
              <a:rPr lang="ru-RU" i="1" dirty="0"/>
              <a:t>лицо персонала спортсмена</a:t>
            </a:r>
            <a:r>
              <a:rPr lang="ru-RU" dirty="0"/>
              <a:t> должны соблюдать требования Регламента 35 </a:t>
            </a:r>
            <a:r>
              <a:rPr lang="en-US" dirty="0"/>
              <a:t>World Sailing</a:t>
            </a:r>
            <a:r>
              <a:rPr lang="ru-RU" dirty="0"/>
              <a:t> «Дисциплинарный кодекс, Апелляции и Пересмотры» (везде упоминается как «Дисциплинарный кодекс»). Предполагаемое или действительное нарушение этого правила должны рассматриваться в соответствии с Регламентом 35. Оно не должно быть основанием для </a:t>
            </a:r>
            <a:r>
              <a:rPr lang="ru-RU" i="1" dirty="0"/>
              <a:t>протеста</a:t>
            </a:r>
            <a:r>
              <a:rPr lang="ru-RU" dirty="0"/>
              <a:t>, и правило 63.1 не применяется.</a:t>
            </a:r>
          </a:p>
        </p:txBody>
      </p:sp>
    </p:spTree>
    <p:extLst>
      <p:ext uri="{BB962C8B-B14F-4D97-AF65-F5344CB8AC3E}">
        <p14:creationId xmlns:p14="http://schemas.microsoft.com/office/powerpoint/2010/main" val="42274260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71600" y="685801"/>
            <a:ext cx="7258000" cy="3657599"/>
          </a:xfrm>
        </p:spPr>
        <p:txBody>
          <a:bodyPr>
            <a:noAutofit/>
          </a:bodyPr>
          <a:lstStyle/>
          <a:p>
            <a:pPr marL="18288" indent="0" algn="ctr">
              <a:buNone/>
            </a:pPr>
            <a:r>
              <a:rPr lang="ru-RU" sz="4800" dirty="0" smtClean="0"/>
              <a:t>Часть </a:t>
            </a:r>
            <a:r>
              <a:rPr lang="en-US" sz="4800" dirty="0" smtClean="0"/>
              <a:t>II</a:t>
            </a:r>
            <a:endParaRPr lang="ru-RU" sz="4800" dirty="0" smtClean="0"/>
          </a:p>
        </p:txBody>
      </p:sp>
      <p:sp>
        <p:nvSpPr>
          <p:cNvPr id="3" name="Заголовок 2"/>
          <p:cNvSpPr>
            <a:spLocks noGrp="1"/>
          </p:cNvSpPr>
          <p:nvPr>
            <p:ph type="title"/>
          </p:nvPr>
        </p:nvSpPr>
        <p:spPr>
          <a:xfrm>
            <a:off x="755576" y="4941168"/>
            <a:ext cx="7543800" cy="1584176"/>
          </a:xfrm>
        </p:spPr>
        <p:txBody>
          <a:bodyPr/>
          <a:lstStyle/>
          <a:p>
            <a:pPr lvl="0" algn="ctr">
              <a:spcBef>
                <a:spcPct val="20000"/>
              </a:spcBef>
            </a:pP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a:solidFill>
                  <a:prstClr val="white"/>
                </a:solidFill>
                <a:ea typeface="+mn-ea"/>
                <a:cs typeface="+mn-cs"/>
              </a:rPr>
              <a:t/>
            </a:r>
            <a:br>
              <a:rPr lang="ru-RU" sz="2100" dirty="0">
                <a:solidFill>
                  <a:prstClr val="white"/>
                </a:solidFill>
                <a:ea typeface="+mn-ea"/>
                <a:cs typeface="+mn-cs"/>
              </a:rPr>
            </a:b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smtClean="0">
                <a:solidFill>
                  <a:prstClr val="white"/>
                </a:solidFill>
                <a:ea typeface="+mn-ea"/>
                <a:cs typeface="+mn-cs"/>
              </a:rPr>
              <a:t>Составила Наталья Чубенко</a:t>
            </a:r>
            <a:br>
              <a:rPr lang="ru-RU" sz="2100" dirty="0" smtClean="0">
                <a:solidFill>
                  <a:prstClr val="white"/>
                </a:solidFill>
                <a:ea typeface="+mn-ea"/>
                <a:cs typeface="+mn-cs"/>
              </a:rPr>
            </a:br>
            <a:r>
              <a:rPr lang="ru-RU" sz="2100" dirty="0" smtClean="0">
                <a:solidFill>
                  <a:prstClr val="white"/>
                </a:solidFill>
                <a:ea typeface="+mn-ea"/>
                <a:cs typeface="+mn-cs"/>
              </a:rPr>
              <a:t>Председатель </a:t>
            </a:r>
            <a:r>
              <a:rPr lang="ru-RU" sz="2100" dirty="0">
                <a:solidFill>
                  <a:prstClr val="white"/>
                </a:solidFill>
                <a:ea typeface="+mn-ea"/>
                <a:cs typeface="+mn-cs"/>
              </a:rPr>
              <a:t>к</a:t>
            </a:r>
            <a:r>
              <a:rPr lang="ru-RU" sz="2100" dirty="0" smtClean="0">
                <a:solidFill>
                  <a:prstClr val="white"/>
                </a:solidFill>
                <a:ea typeface="+mn-ea"/>
                <a:cs typeface="+mn-cs"/>
              </a:rPr>
              <a:t>омитета </a:t>
            </a:r>
            <a:r>
              <a:rPr lang="ru-RU" sz="2100" dirty="0">
                <a:solidFill>
                  <a:prstClr val="white"/>
                </a:solidFill>
                <a:ea typeface="+mn-ea"/>
                <a:cs typeface="+mn-cs"/>
              </a:rPr>
              <a:t>п</a:t>
            </a:r>
            <a:r>
              <a:rPr lang="ru-RU" sz="2100" dirty="0" smtClean="0">
                <a:solidFill>
                  <a:prstClr val="white"/>
                </a:solidFill>
                <a:ea typeface="+mn-ea"/>
                <a:cs typeface="+mn-cs"/>
              </a:rPr>
              <a:t>равил и апелляций ВФПС</a:t>
            </a:r>
            <a:br>
              <a:rPr lang="ru-RU" sz="2100" dirty="0" smtClean="0">
                <a:solidFill>
                  <a:prstClr val="white"/>
                </a:solidFill>
                <a:ea typeface="+mn-ea"/>
                <a:cs typeface="+mn-cs"/>
              </a:rPr>
            </a:br>
            <a:r>
              <a:rPr lang="ru-RU" sz="2100" dirty="0" smtClean="0">
                <a:solidFill>
                  <a:prstClr val="white"/>
                </a:solidFill>
                <a:ea typeface="+mn-ea"/>
                <a:cs typeface="+mn-cs"/>
              </a:rPr>
              <a:t>Владивосток 2017</a:t>
            </a:r>
            <a:r>
              <a:rPr lang="ru-RU" sz="2100" dirty="0">
                <a:solidFill>
                  <a:prstClr val="white"/>
                </a:solidFill>
                <a:ea typeface="+mn-ea"/>
                <a:cs typeface="+mn-cs"/>
              </a:rPr>
              <a:t/>
            </a:r>
            <a:br>
              <a:rPr lang="ru-RU" sz="2100" dirty="0">
                <a:solidFill>
                  <a:prstClr val="white"/>
                </a:solidFill>
                <a:ea typeface="+mn-ea"/>
                <a:cs typeface="+mn-cs"/>
              </a:rPr>
            </a:br>
            <a:endParaRPr lang="ru-RU" dirty="0"/>
          </a:p>
        </p:txBody>
      </p:sp>
    </p:spTree>
    <p:extLst>
      <p:ext uri="{BB962C8B-B14F-4D97-AF65-F5344CB8AC3E}">
        <p14:creationId xmlns:p14="http://schemas.microsoft.com/office/powerpoint/2010/main" val="9510171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0648" y="692696"/>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a:t>
            </a:r>
            <a:r>
              <a:rPr lang="en-US" sz="2800" dirty="0" smtClean="0"/>
              <a:t/>
            </a:r>
            <a:br>
              <a:rPr lang="en-US" sz="2800" dirty="0" smtClean="0"/>
            </a:br>
            <a:r>
              <a:rPr lang="ru-RU" sz="2800" dirty="0" smtClean="0"/>
              <a:t>Часть 2 Когда яхты встречаются </a:t>
            </a:r>
            <a:endParaRPr lang="ru-RU" sz="2800" dirty="0"/>
          </a:p>
        </p:txBody>
      </p:sp>
      <p:sp>
        <p:nvSpPr>
          <p:cNvPr id="5" name="Прямоугольник 4"/>
          <p:cNvSpPr/>
          <p:nvPr/>
        </p:nvSpPr>
        <p:spPr>
          <a:xfrm>
            <a:off x="827584" y="1844824"/>
            <a:ext cx="7776864" cy="1338828"/>
          </a:xfrm>
          <a:prstGeom prst="rect">
            <a:avLst/>
          </a:prstGeom>
        </p:spPr>
        <p:txBody>
          <a:bodyPr wrap="square">
            <a:spAutoFit/>
          </a:bodyPr>
          <a:lstStyle/>
          <a:p>
            <a:pPr marL="457200" indent="-457200">
              <a:buAutoNum type="arabicPeriod"/>
            </a:pPr>
            <a:r>
              <a:rPr lang="ru-RU" sz="2100" dirty="0" smtClean="0">
                <a:solidFill>
                  <a:prstClr val="white"/>
                </a:solidFill>
                <a:effectLst>
                  <a:outerShdw blurRad="38100" dist="38100" dir="2700000" algn="tl">
                    <a:srgbClr val="000000">
                      <a:alpha val="43137"/>
                    </a:srgbClr>
                  </a:outerShdw>
                </a:effectLst>
                <a:ea typeface="+mj-ea"/>
                <a:cs typeface="+mj-cs"/>
              </a:rPr>
              <a:t>Преамбула Часть 2</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2420888"/>
            <a:ext cx="5715000" cy="352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9834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0648" y="692696"/>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a:t>
            </a:r>
            <a:r>
              <a:rPr lang="en-US" sz="2800" dirty="0" smtClean="0"/>
              <a:t/>
            </a:r>
            <a:br>
              <a:rPr lang="en-US" sz="2800" dirty="0" smtClean="0"/>
            </a:br>
            <a:r>
              <a:rPr lang="ru-RU" sz="2800" dirty="0" smtClean="0"/>
              <a:t>Часть 2 Когда яхты встречаются </a:t>
            </a:r>
            <a:endParaRPr lang="ru-RU" sz="2800" dirty="0"/>
          </a:p>
        </p:txBody>
      </p:sp>
      <p:sp>
        <p:nvSpPr>
          <p:cNvPr id="5" name="Прямоугольник 4"/>
          <p:cNvSpPr/>
          <p:nvPr/>
        </p:nvSpPr>
        <p:spPr>
          <a:xfrm>
            <a:off x="827584" y="2492896"/>
            <a:ext cx="7776864" cy="3196260"/>
          </a:xfrm>
          <a:prstGeom prst="rect">
            <a:avLst/>
          </a:prstGeom>
        </p:spPr>
        <p:txBody>
          <a:bodyPr wrap="square">
            <a:spAutoFit/>
          </a:bodyPr>
          <a:lstStyle/>
          <a:p>
            <a:pPr marL="457200" indent="-457200">
              <a:buAutoNum type="arabicPeriod"/>
            </a:pPr>
            <a:r>
              <a:rPr lang="ru-RU" sz="2100" dirty="0" smtClean="0">
                <a:solidFill>
                  <a:prstClr val="white"/>
                </a:solidFill>
                <a:effectLst>
                  <a:outerShdw blurRad="38100" dist="38100" dir="2700000" algn="tl">
                    <a:srgbClr val="000000">
                      <a:alpha val="43137"/>
                    </a:srgbClr>
                  </a:outerShdw>
                </a:effectLst>
                <a:ea typeface="+mj-ea"/>
                <a:cs typeface="+mj-cs"/>
              </a:rPr>
              <a:t>Преамбула Часть 2</a:t>
            </a: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450215" marR="15240" algn="just">
              <a:lnSpc>
                <a:spcPct val="115000"/>
              </a:lnSpc>
              <a:spcBef>
                <a:spcPts val="1055"/>
              </a:spcBef>
              <a:spcAft>
                <a:spcPts val="1000"/>
              </a:spcAft>
            </a:pPr>
            <a:r>
              <a:rPr lang="ru-RU" i="1" dirty="0">
                <a:latin typeface="Times New Roman"/>
                <a:ea typeface="Times New Roman"/>
                <a:cs typeface="Times New Roman"/>
              </a:rPr>
              <a:t>Правила Части 2 применяются к яхтам, которые маневрируют в зоне гонок или вблизи нее и намерены участвовать, участвуют или участвовали в </a:t>
            </a:r>
            <a:r>
              <a:rPr lang="ru-RU" b="1" i="1" dirty="0">
                <a:latin typeface="Times New Roman"/>
                <a:ea typeface="Times New Roman"/>
                <a:cs typeface="Times New Roman"/>
              </a:rPr>
              <a:t>гонке. </a:t>
            </a:r>
            <a:r>
              <a:rPr lang="ru-RU" i="1" dirty="0">
                <a:latin typeface="Times New Roman"/>
                <a:ea typeface="Times New Roman"/>
                <a:cs typeface="Times New Roman"/>
              </a:rPr>
              <a:t>Однако яхта, не участвующая в </a:t>
            </a:r>
            <a:r>
              <a:rPr lang="ru-RU" b="1" i="1" dirty="0">
                <a:latin typeface="Times New Roman"/>
                <a:ea typeface="Times New Roman"/>
                <a:cs typeface="Times New Roman"/>
              </a:rPr>
              <a:t>гонке</a:t>
            </a:r>
            <a:r>
              <a:rPr lang="ru-RU" i="1" dirty="0">
                <a:latin typeface="Times New Roman"/>
                <a:ea typeface="Times New Roman"/>
                <a:cs typeface="Times New Roman"/>
              </a:rPr>
              <a:t>, не должна быть наказана за нарушение какого-либо из этих правил, </a:t>
            </a:r>
            <a:r>
              <a:rPr lang="ru-RU" i="1" dirty="0">
                <a:solidFill>
                  <a:srgbClr val="FF0000"/>
                </a:solidFill>
                <a:latin typeface="Times New Roman"/>
                <a:ea typeface="Times New Roman"/>
                <a:cs typeface="Times New Roman"/>
              </a:rPr>
              <a:t>кроме правила 14, когда в результате инцидента был причинён вред здоровью или серьезный ущерб, или</a:t>
            </a:r>
            <a:r>
              <a:rPr lang="ru-RU" i="1" dirty="0">
                <a:latin typeface="Times New Roman"/>
                <a:ea typeface="Times New Roman"/>
                <a:cs typeface="Times New Roman"/>
              </a:rPr>
              <a:t> правила 24.1.</a:t>
            </a:r>
            <a:endParaRPr lang="ru-RU" sz="1400" dirty="0">
              <a:latin typeface="Calibri"/>
              <a:ea typeface="Times New Roman"/>
              <a:cs typeface="Times New Roman"/>
            </a:endParaRPr>
          </a:p>
          <a:p>
            <a:pPr marL="342900" indent="-342900">
              <a:buAutoNum type="arabicPeriod"/>
            </a:pPr>
            <a:endParaRPr lang="ru-RU" dirty="0"/>
          </a:p>
        </p:txBody>
      </p:sp>
    </p:spTree>
    <p:extLst>
      <p:ext uri="{BB962C8B-B14F-4D97-AF65-F5344CB8AC3E}">
        <p14:creationId xmlns:p14="http://schemas.microsoft.com/office/powerpoint/2010/main" val="41193141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a:xfrm>
            <a:off x="381000" y="228600"/>
            <a:ext cx="3276600" cy="1219200"/>
          </a:xfrm>
        </p:spPr>
        <p:txBody>
          <a:bodyPr/>
          <a:lstStyle/>
          <a:p>
            <a:pPr eaLnBrk="1" hangingPunct="1"/>
            <a:r>
              <a:rPr lang="en-GB" sz="3200" b="1" dirty="0" smtClean="0"/>
              <a:t>Focus on Part 2</a:t>
            </a:r>
            <a:br>
              <a:rPr lang="en-GB" sz="3200" b="1" dirty="0" smtClean="0"/>
            </a:br>
            <a:r>
              <a:rPr lang="ru-RU" sz="4000" b="1" dirty="0" smtClean="0"/>
              <a:t>Структура</a:t>
            </a:r>
            <a:endParaRPr lang="en-US" b="1" dirty="0" smtClean="0"/>
          </a:p>
        </p:txBody>
      </p:sp>
      <p:sp>
        <p:nvSpPr>
          <p:cNvPr id="8195" name="Rectangle 3"/>
          <p:cNvSpPr>
            <a:spLocks noChangeArrowheads="1"/>
          </p:cNvSpPr>
          <p:nvPr/>
        </p:nvSpPr>
        <p:spPr bwMode="auto">
          <a:xfrm>
            <a:off x="3886201" y="990600"/>
            <a:ext cx="1657350" cy="6477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dirty="0" smtClean="0">
                <a:solidFill>
                  <a:prstClr val="black"/>
                </a:solidFill>
              </a:rPr>
              <a:t>ППГ Часть</a:t>
            </a:r>
            <a:r>
              <a:rPr lang="en-GB" dirty="0" smtClean="0">
                <a:solidFill>
                  <a:prstClr val="black"/>
                </a:solidFill>
              </a:rPr>
              <a:t> </a:t>
            </a:r>
            <a:r>
              <a:rPr lang="en-GB" dirty="0">
                <a:solidFill>
                  <a:prstClr val="black"/>
                </a:solidFill>
              </a:rPr>
              <a:t>2</a:t>
            </a:r>
            <a:endParaRPr lang="en-US" dirty="0">
              <a:solidFill>
                <a:prstClr val="black"/>
              </a:solidFill>
            </a:endParaRPr>
          </a:p>
        </p:txBody>
      </p:sp>
      <p:sp>
        <p:nvSpPr>
          <p:cNvPr id="8196" name="Rectangle 4"/>
          <p:cNvSpPr>
            <a:spLocks noChangeArrowheads="1"/>
          </p:cNvSpPr>
          <p:nvPr/>
        </p:nvSpPr>
        <p:spPr bwMode="auto">
          <a:xfrm>
            <a:off x="4863612" y="2209800"/>
            <a:ext cx="1657350" cy="647700"/>
          </a:xfrm>
          <a:prstGeom prst="rect">
            <a:avLst/>
          </a:prstGeom>
          <a:solidFill>
            <a:srgbClr val="F94EF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Надлежащий </a:t>
            </a:r>
          </a:p>
          <a:p>
            <a:pPr algn="ctr"/>
            <a:r>
              <a:rPr lang="ru-RU" sz="2000" dirty="0" smtClean="0">
                <a:solidFill>
                  <a:prstClr val="black"/>
                </a:solidFill>
              </a:rPr>
              <a:t>курс</a:t>
            </a:r>
            <a:endParaRPr lang="en-US" sz="2000" dirty="0">
              <a:solidFill>
                <a:prstClr val="black"/>
              </a:solidFill>
            </a:endParaRPr>
          </a:p>
        </p:txBody>
      </p:sp>
      <p:sp>
        <p:nvSpPr>
          <p:cNvPr id="8197" name="Rectangle 5"/>
          <p:cNvSpPr>
            <a:spLocks noChangeArrowheads="1"/>
          </p:cNvSpPr>
          <p:nvPr/>
        </p:nvSpPr>
        <p:spPr bwMode="auto">
          <a:xfrm>
            <a:off x="2584939" y="2211388"/>
            <a:ext cx="1657350" cy="647700"/>
          </a:xfrm>
          <a:prstGeom prst="rect">
            <a:avLst/>
          </a:prstGeom>
          <a:solidFill>
            <a:srgbClr val="FFD854"/>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Давать место</a:t>
            </a:r>
            <a:endParaRPr lang="en-US" sz="2000" dirty="0">
              <a:solidFill>
                <a:prstClr val="black"/>
              </a:solidFill>
            </a:endParaRPr>
          </a:p>
        </p:txBody>
      </p:sp>
      <p:sp>
        <p:nvSpPr>
          <p:cNvPr id="8198" name="Rectangle 6"/>
          <p:cNvSpPr>
            <a:spLocks noChangeArrowheads="1"/>
          </p:cNvSpPr>
          <p:nvPr/>
        </p:nvSpPr>
        <p:spPr bwMode="auto">
          <a:xfrm>
            <a:off x="304801" y="2209800"/>
            <a:ext cx="1657350" cy="6477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GB" sz="2000" dirty="0">
              <a:solidFill>
                <a:prstClr val="black"/>
              </a:solidFill>
            </a:endParaRPr>
          </a:p>
          <a:p>
            <a:pPr algn="ctr"/>
            <a:r>
              <a:rPr lang="ru-RU" sz="2000" dirty="0" smtClean="0">
                <a:solidFill>
                  <a:prstClr val="black"/>
                </a:solidFill>
              </a:rPr>
              <a:t>Сторониться</a:t>
            </a:r>
            <a:endParaRPr lang="en-GB" sz="2000" dirty="0">
              <a:solidFill>
                <a:prstClr val="black"/>
              </a:solidFill>
            </a:endParaRPr>
          </a:p>
          <a:p>
            <a:pPr algn="ctr"/>
            <a:endParaRPr lang="en-US" dirty="0">
              <a:solidFill>
                <a:prstClr val="black"/>
              </a:solidFill>
            </a:endParaRPr>
          </a:p>
        </p:txBody>
      </p:sp>
      <p:sp>
        <p:nvSpPr>
          <p:cNvPr id="8199" name="Rectangle 7"/>
          <p:cNvSpPr>
            <a:spLocks noChangeArrowheads="1"/>
          </p:cNvSpPr>
          <p:nvPr/>
        </p:nvSpPr>
        <p:spPr bwMode="auto">
          <a:xfrm>
            <a:off x="7031350" y="2060848"/>
            <a:ext cx="1861130" cy="1080120"/>
          </a:xfrm>
          <a:prstGeom prst="rect">
            <a:avLst/>
          </a:prstGeom>
          <a:solidFill>
            <a:srgbClr val="F977A8"/>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Избегать</a:t>
            </a:r>
            <a:r>
              <a:rPr lang="en-GB" sz="2000" dirty="0" smtClean="0">
                <a:solidFill>
                  <a:prstClr val="black"/>
                </a:solidFill>
              </a:rPr>
              <a:t>/</a:t>
            </a:r>
            <a:endParaRPr lang="ru-RU" sz="2000" dirty="0" smtClean="0">
              <a:solidFill>
                <a:prstClr val="black"/>
              </a:solidFill>
            </a:endParaRPr>
          </a:p>
          <a:p>
            <a:pPr algn="ctr"/>
            <a:r>
              <a:rPr lang="ru-RU" sz="2000" dirty="0" smtClean="0">
                <a:solidFill>
                  <a:prstClr val="black"/>
                </a:solidFill>
              </a:rPr>
              <a:t>Вмешиваться</a:t>
            </a:r>
            <a:endParaRPr lang="en-GB" sz="2000" dirty="0">
              <a:solidFill>
                <a:prstClr val="black"/>
              </a:solidFill>
            </a:endParaRPr>
          </a:p>
          <a:p>
            <a:pPr algn="ctr"/>
            <a:r>
              <a:rPr lang="en-GB" sz="2000" dirty="0" smtClean="0">
                <a:solidFill>
                  <a:prstClr val="black"/>
                </a:solidFill>
              </a:rPr>
              <a:t>(</a:t>
            </a:r>
            <a:r>
              <a:rPr lang="ru-RU" sz="2000" dirty="0" smtClean="0">
                <a:solidFill>
                  <a:prstClr val="black"/>
                </a:solidFill>
              </a:rPr>
              <a:t>если возможно</a:t>
            </a:r>
            <a:r>
              <a:rPr lang="en-GB" sz="2000" dirty="0" smtClean="0">
                <a:solidFill>
                  <a:prstClr val="black"/>
                </a:solidFill>
              </a:rPr>
              <a:t>)</a:t>
            </a:r>
            <a:endParaRPr lang="en-US" sz="2000" dirty="0">
              <a:solidFill>
                <a:prstClr val="black"/>
              </a:solidFill>
            </a:endParaRPr>
          </a:p>
        </p:txBody>
      </p:sp>
      <p:sp>
        <p:nvSpPr>
          <p:cNvPr id="8200" name="Text Box 8"/>
          <p:cNvSpPr txBox="1">
            <a:spLocks noChangeArrowheads="1"/>
          </p:cNvSpPr>
          <p:nvPr/>
        </p:nvSpPr>
        <p:spPr bwMode="auto">
          <a:xfrm>
            <a:off x="251520" y="3124201"/>
            <a:ext cx="2592288" cy="2197525"/>
          </a:xfrm>
          <a:prstGeom prst="rect">
            <a:avLst/>
          </a:prstGeom>
          <a:noFill/>
          <a:ln w="9525">
            <a:noFill/>
            <a:miter lim="800000"/>
            <a:headEnd/>
            <a:tailEnd/>
          </a:ln>
        </p:spPr>
        <p:txBody>
          <a:bodyPr wrap="square">
            <a:spAutoFit/>
          </a:bodyPr>
          <a:lstStyle/>
          <a:p>
            <a:pPr>
              <a:spcBef>
                <a:spcPct val="20000"/>
              </a:spcBef>
            </a:pPr>
            <a:r>
              <a:rPr lang="en-GB" sz="1200" dirty="0">
                <a:solidFill>
                  <a:prstClr val="black"/>
                </a:solidFill>
              </a:rPr>
              <a:t>10 - </a:t>
            </a:r>
            <a:r>
              <a:rPr lang="ru-RU" sz="1200" dirty="0" smtClean="0">
                <a:solidFill>
                  <a:prstClr val="black"/>
                </a:solidFill>
              </a:rPr>
              <a:t>Правый</a:t>
            </a:r>
            <a:r>
              <a:rPr lang="en-GB" sz="1200" dirty="0" smtClean="0">
                <a:solidFill>
                  <a:prstClr val="black"/>
                </a:solidFill>
              </a:rPr>
              <a:t>/</a:t>
            </a:r>
            <a:r>
              <a:rPr lang="ru-RU" sz="1200" dirty="0" smtClean="0">
                <a:solidFill>
                  <a:prstClr val="black"/>
                </a:solidFill>
              </a:rPr>
              <a:t>Левый галс</a:t>
            </a:r>
            <a:endParaRPr lang="en-GB" sz="1200" dirty="0">
              <a:solidFill>
                <a:prstClr val="black"/>
              </a:solidFill>
            </a:endParaRPr>
          </a:p>
          <a:p>
            <a:pPr>
              <a:spcBef>
                <a:spcPct val="20000"/>
              </a:spcBef>
            </a:pPr>
            <a:r>
              <a:rPr lang="en-GB" sz="1200" dirty="0">
                <a:solidFill>
                  <a:prstClr val="black"/>
                </a:solidFill>
              </a:rPr>
              <a:t>11 -  </a:t>
            </a:r>
            <a:r>
              <a:rPr lang="ru-RU" sz="1200" dirty="0" smtClean="0">
                <a:solidFill>
                  <a:prstClr val="black"/>
                </a:solidFill>
              </a:rPr>
              <a:t>Наветренный</a:t>
            </a:r>
            <a:r>
              <a:rPr lang="en-GB" sz="1200" dirty="0" smtClean="0">
                <a:solidFill>
                  <a:prstClr val="black"/>
                </a:solidFill>
              </a:rPr>
              <a:t>/</a:t>
            </a:r>
            <a:r>
              <a:rPr lang="ru-RU" sz="1200" dirty="0" smtClean="0">
                <a:solidFill>
                  <a:prstClr val="black"/>
                </a:solidFill>
              </a:rPr>
              <a:t>Подветренный</a:t>
            </a:r>
            <a:endParaRPr lang="en-GB" sz="1200" dirty="0">
              <a:solidFill>
                <a:prstClr val="black"/>
              </a:solidFill>
            </a:endParaRPr>
          </a:p>
          <a:p>
            <a:pPr>
              <a:spcBef>
                <a:spcPct val="20000"/>
              </a:spcBef>
            </a:pPr>
            <a:r>
              <a:rPr lang="en-GB" sz="1200" dirty="0">
                <a:solidFill>
                  <a:prstClr val="black"/>
                </a:solidFill>
              </a:rPr>
              <a:t>12 - </a:t>
            </a:r>
            <a:r>
              <a:rPr lang="ru-RU" sz="1200" dirty="0" smtClean="0">
                <a:solidFill>
                  <a:prstClr val="black"/>
                </a:solidFill>
              </a:rPr>
              <a:t>Впереди</a:t>
            </a:r>
            <a:r>
              <a:rPr lang="en-GB" sz="1200" dirty="0" smtClean="0">
                <a:solidFill>
                  <a:prstClr val="black"/>
                </a:solidFill>
              </a:rPr>
              <a:t>/</a:t>
            </a:r>
            <a:r>
              <a:rPr lang="ru-RU" sz="1200" dirty="0" smtClean="0">
                <a:solidFill>
                  <a:prstClr val="black"/>
                </a:solidFill>
              </a:rPr>
              <a:t>Позади</a:t>
            </a:r>
            <a:endParaRPr lang="en-GB" sz="1200" dirty="0">
              <a:solidFill>
                <a:prstClr val="black"/>
              </a:solidFill>
            </a:endParaRPr>
          </a:p>
          <a:p>
            <a:pPr>
              <a:spcBef>
                <a:spcPct val="20000"/>
              </a:spcBef>
            </a:pPr>
            <a:r>
              <a:rPr lang="en-GB" sz="1200" dirty="0">
                <a:solidFill>
                  <a:prstClr val="black"/>
                </a:solidFill>
              </a:rPr>
              <a:t>13 </a:t>
            </a:r>
            <a:r>
              <a:rPr lang="en-GB" sz="1200" dirty="0" smtClean="0">
                <a:solidFill>
                  <a:prstClr val="black"/>
                </a:solidFill>
              </a:rPr>
              <a:t>– </a:t>
            </a:r>
            <a:r>
              <a:rPr lang="ru-RU" sz="1200" dirty="0" smtClean="0">
                <a:solidFill>
                  <a:prstClr val="black"/>
                </a:solidFill>
              </a:rPr>
              <a:t>Поворот оверштаг</a:t>
            </a:r>
            <a:endParaRPr lang="en-GB" sz="1200" dirty="0">
              <a:solidFill>
                <a:prstClr val="black"/>
              </a:solidFill>
            </a:endParaRPr>
          </a:p>
          <a:p>
            <a:pPr>
              <a:spcBef>
                <a:spcPct val="20000"/>
              </a:spcBef>
            </a:pPr>
            <a:r>
              <a:rPr lang="en-GB" sz="1200" dirty="0">
                <a:solidFill>
                  <a:prstClr val="black"/>
                </a:solidFill>
              </a:rPr>
              <a:t>19.2(c) </a:t>
            </a:r>
            <a:r>
              <a:rPr lang="en-GB" sz="1200" dirty="0" smtClean="0">
                <a:solidFill>
                  <a:prstClr val="black"/>
                </a:solidFill>
              </a:rPr>
              <a:t>– </a:t>
            </a:r>
            <a:r>
              <a:rPr lang="ru-RU" sz="1200" dirty="0" smtClean="0">
                <a:solidFill>
                  <a:prstClr val="black"/>
                </a:solidFill>
              </a:rPr>
              <a:t>Связаны у протяженного   препятствия</a:t>
            </a:r>
            <a:endParaRPr lang="en-GB" sz="1200" dirty="0">
              <a:solidFill>
                <a:prstClr val="black"/>
              </a:solidFill>
            </a:endParaRPr>
          </a:p>
          <a:p>
            <a:pPr>
              <a:spcBef>
                <a:spcPct val="20000"/>
              </a:spcBef>
            </a:pPr>
            <a:r>
              <a:rPr lang="en-GB" sz="1200" dirty="0">
                <a:solidFill>
                  <a:prstClr val="black"/>
                </a:solidFill>
              </a:rPr>
              <a:t>22.1 </a:t>
            </a:r>
            <a:r>
              <a:rPr lang="en-GB" sz="1200" dirty="0" smtClean="0">
                <a:solidFill>
                  <a:prstClr val="black"/>
                </a:solidFill>
              </a:rPr>
              <a:t>– </a:t>
            </a:r>
            <a:r>
              <a:rPr lang="ru-RU" sz="1200" dirty="0" smtClean="0">
                <a:solidFill>
                  <a:prstClr val="black"/>
                </a:solidFill>
              </a:rPr>
              <a:t>Возвращение к старту</a:t>
            </a:r>
            <a:endParaRPr lang="en-GB" sz="1200" dirty="0">
              <a:solidFill>
                <a:prstClr val="black"/>
              </a:solidFill>
            </a:endParaRPr>
          </a:p>
          <a:p>
            <a:pPr>
              <a:spcBef>
                <a:spcPct val="20000"/>
              </a:spcBef>
            </a:pPr>
            <a:r>
              <a:rPr lang="en-GB" sz="1200" dirty="0">
                <a:solidFill>
                  <a:prstClr val="black"/>
                </a:solidFill>
              </a:rPr>
              <a:t>22.2 -  </a:t>
            </a:r>
            <a:r>
              <a:rPr lang="ru-RU" sz="1200" dirty="0" smtClean="0">
                <a:solidFill>
                  <a:prstClr val="black"/>
                </a:solidFill>
              </a:rPr>
              <a:t>Наказания</a:t>
            </a:r>
            <a:endParaRPr lang="en-GB" sz="1200" dirty="0">
              <a:solidFill>
                <a:prstClr val="black"/>
              </a:solidFill>
            </a:endParaRPr>
          </a:p>
          <a:p>
            <a:pPr>
              <a:spcBef>
                <a:spcPct val="20000"/>
              </a:spcBef>
            </a:pPr>
            <a:r>
              <a:rPr lang="en-GB" sz="1200" dirty="0">
                <a:solidFill>
                  <a:prstClr val="black"/>
                </a:solidFill>
              </a:rPr>
              <a:t>22.3 </a:t>
            </a:r>
            <a:r>
              <a:rPr lang="en-GB" sz="1200" dirty="0" smtClean="0">
                <a:solidFill>
                  <a:prstClr val="black"/>
                </a:solidFill>
              </a:rPr>
              <a:t>– </a:t>
            </a:r>
            <a:r>
              <a:rPr lang="ru-RU" sz="1200" dirty="0" smtClean="0">
                <a:solidFill>
                  <a:prstClr val="black"/>
                </a:solidFill>
              </a:rPr>
              <a:t>Задний ход, движение в сторону на ветер</a:t>
            </a:r>
            <a:endParaRPr lang="en-US" sz="1000" dirty="0">
              <a:solidFill>
                <a:prstClr val="black"/>
              </a:solidFill>
            </a:endParaRPr>
          </a:p>
        </p:txBody>
      </p:sp>
      <p:sp>
        <p:nvSpPr>
          <p:cNvPr id="8201" name="Text Box 9"/>
          <p:cNvSpPr txBox="1">
            <a:spLocks noChangeArrowheads="1"/>
          </p:cNvSpPr>
          <p:nvPr/>
        </p:nvSpPr>
        <p:spPr bwMode="auto">
          <a:xfrm>
            <a:off x="2590800" y="3200401"/>
            <a:ext cx="2247076" cy="1403461"/>
          </a:xfrm>
          <a:prstGeom prst="rect">
            <a:avLst/>
          </a:prstGeom>
          <a:noFill/>
          <a:ln w="9525">
            <a:noFill/>
            <a:miter lim="800000"/>
            <a:headEnd/>
            <a:tailEnd/>
          </a:ln>
        </p:spPr>
        <p:txBody>
          <a:bodyPr wrap="square">
            <a:spAutoFit/>
          </a:bodyPr>
          <a:lstStyle/>
          <a:p>
            <a:pPr>
              <a:lnSpc>
                <a:spcPct val="90000"/>
              </a:lnSpc>
              <a:spcBef>
                <a:spcPct val="20000"/>
              </a:spcBef>
            </a:pPr>
            <a:r>
              <a:rPr lang="en-GB" sz="1200" dirty="0">
                <a:solidFill>
                  <a:prstClr val="black"/>
                </a:solidFill>
              </a:rPr>
              <a:t>15 – </a:t>
            </a:r>
            <a:r>
              <a:rPr lang="ru-RU" sz="1200" dirty="0" smtClean="0">
                <a:solidFill>
                  <a:prstClr val="black"/>
                </a:solidFill>
              </a:rPr>
              <a:t>Получение права дороги</a:t>
            </a:r>
            <a:endParaRPr lang="en-GB" sz="1200" dirty="0">
              <a:solidFill>
                <a:prstClr val="black"/>
              </a:solidFill>
            </a:endParaRPr>
          </a:p>
          <a:p>
            <a:pPr>
              <a:lnSpc>
                <a:spcPct val="90000"/>
              </a:lnSpc>
              <a:spcBef>
                <a:spcPct val="20000"/>
              </a:spcBef>
            </a:pPr>
            <a:r>
              <a:rPr lang="en-GB" sz="1200" dirty="0">
                <a:solidFill>
                  <a:prstClr val="black"/>
                </a:solidFill>
              </a:rPr>
              <a:t>16 – </a:t>
            </a:r>
            <a:r>
              <a:rPr lang="ru-RU" sz="1200" dirty="0" smtClean="0">
                <a:solidFill>
                  <a:prstClr val="black"/>
                </a:solidFill>
              </a:rPr>
              <a:t>Изменение курса яхтой, имеющей право дороги</a:t>
            </a:r>
            <a:endParaRPr lang="en-GB" sz="1200" dirty="0">
              <a:solidFill>
                <a:prstClr val="black"/>
              </a:solidFill>
            </a:endParaRPr>
          </a:p>
          <a:p>
            <a:pPr>
              <a:lnSpc>
                <a:spcPct val="90000"/>
              </a:lnSpc>
              <a:spcBef>
                <a:spcPct val="20000"/>
              </a:spcBef>
            </a:pPr>
            <a:r>
              <a:rPr lang="en-GB" sz="1200" dirty="0">
                <a:solidFill>
                  <a:prstClr val="black"/>
                </a:solidFill>
              </a:rPr>
              <a:t>18 – </a:t>
            </a:r>
            <a:r>
              <a:rPr lang="ru-RU" sz="1200" dirty="0" smtClean="0">
                <a:solidFill>
                  <a:prstClr val="black"/>
                </a:solidFill>
              </a:rPr>
              <a:t>Прохождение знаков</a:t>
            </a:r>
            <a:endParaRPr lang="en-GB" sz="1200" dirty="0">
              <a:solidFill>
                <a:prstClr val="black"/>
              </a:solidFill>
            </a:endParaRPr>
          </a:p>
          <a:p>
            <a:pPr>
              <a:lnSpc>
                <a:spcPct val="90000"/>
              </a:lnSpc>
              <a:spcBef>
                <a:spcPct val="20000"/>
              </a:spcBef>
            </a:pPr>
            <a:r>
              <a:rPr lang="en-GB" sz="1200" dirty="0">
                <a:solidFill>
                  <a:prstClr val="black"/>
                </a:solidFill>
              </a:rPr>
              <a:t>19 </a:t>
            </a:r>
            <a:r>
              <a:rPr lang="en-GB" sz="1200" dirty="0" smtClean="0">
                <a:solidFill>
                  <a:prstClr val="black"/>
                </a:solidFill>
              </a:rPr>
              <a:t>– </a:t>
            </a:r>
            <a:r>
              <a:rPr lang="ru-RU" sz="1200" dirty="0" smtClean="0">
                <a:solidFill>
                  <a:prstClr val="black"/>
                </a:solidFill>
              </a:rPr>
              <a:t>Прохождение препятствий</a:t>
            </a:r>
            <a:endParaRPr lang="en-GB" sz="1200" dirty="0">
              <a:solidFill>
                <a:prstClr val="black"/>
              </a:solidFill>
            </a:endParaRPr>
          </a:p>
          <a:p>
            <a:pPr>
              <a:lnSpc>
                <a:spcPct val="90000"/>
              </a:lnSpc>
              <a:spcBef>
                <a:spcPct val="20000"/>
              </a:spcBef>
            </a:pPr>
            <a:r>
              <a:rPr lang="en-GB" sz="1200" dirty="0">
                <a:solidFill>
                  <a:prstClr val="black"/>
                </a:solidFill>
              </a:rPr>
              <a:t>20 – </a:t>
            </a:r>
            <a:r>
              <a:rPr lang="ru-RU" sz="1200" dirty="0" smtClean="0">
                <a:solidFill>
                  <a:prstClr val="black"/>
                </a:solidFill>
              </a:rPr>
              <a:t>Место для поворота оверштаг</a:t>
            </a:r>
            <a:endParaRPr lang="en-US" sz="1200" dirty="0">
              <a:solidFill>
                <a:prstClr val="black"/>
              </a:solidFill>
            </a:endParaRPr>
          </a:p>
        </p:txBody>
      </p:sp>
      <p:sp>
        <p:nvSpPr>
          <p:cNvPr id="8202" name="Text Box 10"/>
          <p:cNvSpPr txBox="1">
            <a:spLocks noChangeArrowheads="1"/>
          </p:cNvSpPr>
          <p:nvPr/>
        </p:nvSpPr>
        <p:spPr bwMode="auto">
          <a:xfrm>
            <a:off x="4876800" y="3276601"/>
            <a:ext cx="1828800" cy="960263"/>
          </a:xfrm>
          <a:prstGeom prst="rect">
            <a:avLst/>
          </a:prstGeom>
          <a:noFill/>
          <a:ln w="9525">
            <a:noFill/>
            <a:miter lim="800000"/>
            <a:headEnd/>
            <a:tailEnd/>
          </a:ln>
        </p:spPr>
        <p:txBody>
          <a:bodyPr>
            <a:spAutoFit/>
          </a:bodyPr>
          <a:lstStyle/>
          <a:p>
            <a:pPr>
              <a:lnSpc>
                <a:spcPct val="90000"/>
              </a:lnSpc>
              <a:spcBef>
                <a:spcPct val="20000"/>
              </a:spcBef>
            </a:pPr>
            <a:r>
              <a:rPr lang="en-GB" sz="1200" dirty="0">
                <a:solidFill>
                  <a:prstClr val="black"/>
                </a:solidFill>
              </a:rPr>
              <a:t>17 – </a:t>
            </a:r>
            <a:r>
              <a:rPr lang="ru-RU" sz="1200" dirty="0" smtClean="0">
                <a:solidFill>
                  <a:prstClr val="black"/>
                </a:solidFill>
              </a:rPr>
              <a:t>Не выше надлежащего курса</a:t>
            </a:r>
            <a:endParaRPr lang="en-GB" sz="1200" dirty="0">
              <a:solidFill>
                <a:prstClr val="black"/>
              </a:solidFill>
            </a:endParaRPr>
          </a:p>
          <a:p>
            <a:pPr>
              <a:lnSpc>
                <a:spcPct val="90000"/>
              </a:lnSpc>
              <a:spcBef>
                <a:spcPct val="20000"/>
              </a:spcBef>
            </a:pPr>
            <a:r>
              <a:rPr lang="en-GB" sz="1200" dirty="0">
                <a:solidFill>
                  <a:prstClr val="black"/>
                </a:solidFill>
              </a:rPr>
              <a:t>18.4 – </a:t>
            </a:r>
            <a:r>
              <a:rPr lang="ru-RU" sz="1200" dirty="0" smtClean="0">
                <a:solidFill>
                  <a:prstClr val="black"/>
                </a:solidFill>
              </a:rPr>
              <a:t>Поворот фордевинд внутренней яхтой у знака </a:t>
            </a:r>
            <a:endParaRPr lang="en-US" sz="1000" dirty="0">
              <a:solidFill>
                <a:prstClr val="black"/>
              </a:solidFill>
            </a:endParaRPr>
          </a:p>
        </p:txBody>
      </p:sp>
      <p:sp>
        <p:nvSpPr>
          <p:cNvPr id="8203" name="Text Box 11"/>
          <p:cNvSpPr txBox="1">
            <a:spLocks noChangeArrowheads="1"/>
          </p:cNvSpPr>
          <p:nvPr/>
        </p:nvSpPr>
        <p:spPr bwMode="auto">
          <a:xfrm>
            <a:off x="7162800" y="3276601"/>
            <a:ext cx="1828800" cy="1902059"/>
          </a:xfrm>
          <a:prstGeom prst="rect">
            <a:avLst/>
          </a:prstGeom>
          <a:noFill/>
          <a:ln w="9525">
            <a:noFill/>
            <a:miter lim="800000"/>
            <a:headEnd/>
            <a:tailEnd/>
          </a:ln>
        </p:spPr>
        <p:txBody>
          <a:bodyPr>
            <a:spAutoFit/>
          </a:bodyPr>
          <a:lstStyle/>
          <a:p>
            <a:pPr>
              <a:lnSpc>
                <a:spcPct val="90000"/>
              </a:lnSpc>
              <a:spcBef>
                <a:spcPct val="20000"/>
              </a:spcBef>
            </a:pPr>
            <a:r>
              <a:rPr lang="en-GB" sz="1200" dirty="0">
                <a:solidFill>
                  <a:prstClr val="black"/>
                </a:solidFill>
              </a:rPr>
              <a:t>14 – </a:t>
            </a:r>
            <a:r>
              <a:rPr lang="ru-RU" sz="1200" dirty="0" smtClean="0">
                <a:solidFill>
                  <a:prstClr val="black"/>
                </a:solidFill>
              </a:rPr>
              <a:t>контакт</a:t>
            </a:r>
            <a:endParaRPr lang="en-GB" sz="1200" dirty="0">
              <a:solidFill>
                <a:prstClr val="black"/>
              </a:solidFill>
            </a:endParaRPr>
          </a:p>
          <a:p>
            <a:pPr>
              <a:lnSpc>
                <a:spcPct val="90000"/>
              </a:lnSpc>
              <a:spcBef>
                <a:spcPct val="20000"/>
              </a:spcBef>
            </a:pPr>
            <a:r>
              <a:rPr lang="en-GB" sz="1200" dirty="0">
                <a:solidFill>
                  <a:prstClr val="black"/>
                </a:solidFill>
              </a:rPr>
              <a:t>23 – </a:t>
            </a:r>
            <a:r>
              <a:rPr lang="ru-RU" sz="1200" dirty="0" smtClean="0">
                <a:solidFill>
                  <a:prstClr val="black"/>
                </a:solidFill>
              </a:rPr>
              <a:t>опрокинувшаяся яхта </a:t>
            </a:r>
            <a:r>
              <a:rPr lang="en-GB" sz="1200" dirty="0" smtClean="0">
                <a:solidFill>
                  <a:prstClr val="black"/>
                </a:solidFill>
              </a:rPr>
              <a:t> </a:t>
            </a:r>
            <a:endParaRPr lang="en-GB" sz="1200" dirty="0">
              <a:solidFill>
                <a:prstClr val="black"/>
              </a:solidFill>
            </a:endParaRPr>
          </a:p>
          <a:p>
            <a:pPr>
              <a:lnSpc>
                <a:spcPct val="90000"/>
              </a:lnSpc>
              <a:spcBef>
                <a:spcPct val="20000"/>
              </a:spcBef>
            </a:pPr>
            <a:r>
              <a:rPr lang="en-GB" sz="1200" dirty="0">
                <a:solidFill>
                  <a:prstClr val="black"/>
                </a:solidFill>
              </a:rPr>
              <a:t>24.1– </a:t>
            </a:r>
            <a:r>
              <a:rPr lang="ru-RU" sz="1200" dirty="0" smtClean="0">
                <a:solidFill>
                  <a:prstClr val="black"/>
                </a:solidFill>
              </a:rPr>
              <a:t>одна яхта в гонке, а другая нет </a:t>
            </a:r>
            <a:r>
              <a:rPr lang="en-GB" sz="1200" dirty="0" smtClean="0">
                <a:solidFill>
                  <a:prstClr val="black"/>
                </a:solidFill>
              </a:rPr>
              <a:t> </a:t>
            </a:r>
            <a:endParaRPr lang="en-GB" sz="1200" dirty="0">
              <a:solidFill>
                <a:srgbClr val="6699FF"/>
              </a:solidFill>
            </a:endParaRPr>
          </a:p>
          <a:p>
            <a:pPr>
              <a:lnSpc>
                <a:spcPct val="90000"/>
              </a:lnSpc>
              <a:spcBef>
                <a:spcPct val="20000"/>
              </a:spcBef>
            </a:pPr>
            <a:r>
              <a:rPr lang="en-GB" sz="1200" dirty="0">
                <a:solidFill>
                  <a:prstClr val="black"/>
                </a:solidFill>
              </a:rPr>
              <a:t>24.2 </a:t>
            </a:r>
            <a:r>
              <a:rPr lang="en-GB" sz="1200" dirty="0" smtClean="0">
                <a:solidFill>
                  <a:prstClr val="black"/>
                </a:solidFill>
              </a:rPr>
              <a:t>–</a:t>
            </a:r>
            <a:r>
              <a:rPr lang="ru-RU" sz="1200" dirty="0" smtClean="0">
                <a:solidFill>
                  <a:prstClr val="black"/>
                </a:solidFill>
              </a:rPr>
              <a:t> яхта выполняет наказание или находится на другом участке дистанции</a:t>
            </a:r>
            <a:endParaRPr lang="en-GB" sz="1200" dirty="0">
              <a:solidFill>
                <a:prstClr val="black"/>
              </a:solidFill>
            </a:endParaRPr>
          </a:p>
          <a:p>
            <a:pPr>
              <a:lnSpc>
                <a:spcPct val="90000"/>
              </a:lnSpc>
              <a:spcBef>
                <a:spcPct val="20000"/>
              </a:spcBef>
            </a:pPr>
            <a:endParaRPr lang="en-US" sz="1200" dirty="0">
              <a:solidFill>
                <a:prstClr val="black"/>
              </a:solidFill>
            </a:endParaRPr>
          </a:p>
        </p:txBody>
      </p:sp>
      <p:sp>
        <p:nvSpPr>
          <p:cNvPr id="8204" name="Rectangle 12"/>
          <p:cNvSpPr>
            <a:spLocks noChangeArrowheads="1"/>
          </p:cNvSpPr>
          <p:nvPr/>
        </p:nvSpPr>
        <p:spPr bwMode="auto">
          <a:xfrm>
            <a:off x="4953001" y="4419600"/>
            <a:ext cx="1657350" cy="809600"/>
          </a:xfrm>
          <a:prstGeom prst="rect">
            <a:avLst/>
          </a:prstGeom>
          <a:solidFill>
            <a:srgbClr val="61D7F6"/>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Другие </a:t>
            </a:r>
          </a:p>
          <a:p>
            <a:pPr algn="ctr"/>
            <a:r>
              <a:rPr lang="ru-RU" sz="2000" dirty="0" smtClean="0">
                <a:solidFill>
                  <a:prstClr val="black"/>
                </a:solidFill>
              </a:rPr>
              <a:t>правила</a:t>
            </a:r>
            <a:endParaRPr lang="en-US" sz="2000" dirty="0">
              <a:solidFill>
                <a:prstClr val="black"/>
              </a:solidFill>
            </a:endParaRPr>
          </a:p>
        </p:txBody>
      </p:sp>
      <p:sp>
        <p:nvSpPr>
          <p:cNvPr id="8205" name="Text Box 13"/>
          <p:cNvSpPr txBox="1">
            <a:spLocks noChangeArrowheads="1"/>
          </p:cNvSpPr>
          <p:nvPr/>
        </p:nvSpPr>
        <p:spPr bwMode="auto">
          <a:xfrm>
            <a:off x="4904345" y="5445226"/>
            <a:ext cx="1828800" cy="594009"/>
          </a:xfrm>
          <a:prstGeom prst="rect">
            <a:avLst/>
          </a:prstGeom>
          <a:noFill/>
          <a:ln w="9525">
            <a:noFill/>
            <a:miter lim="800000"/>
            <a:headEnd/>
            <a:tailEnd/>
          </a:ln>
        </p:spPr>
        <p:txBody>
          <a:bodyPr wrap="square">
            <a:spAutoFit/>
          </a:bodyPr>
          <a:lstStyle/>
          <a:p>
            <a:pPr>
              <a:lnSpc>
                <a:spcPct val="90000"/>
              </a:lnSpc>
              <a:spcBef>
                <a:spcPct val="20000"/>
              </a:spcBef>
            </a:pPr>
            <a:r>
              <a:rPr lang="en-GB" sz="1200" dirty="0">
                <a:solidFill>
                  <a:prstClr val="black"/>
                </a:solidFill>
              </a:rPr>
              <a:t>18.3 </a:t>
            </a:r>
            <a:r>
              <a:rPr lang="en-GB" sz="1200" dirty="0" smtClean="0">
                <a:solidFill>
                  <a:prstClr val="black"/>
                </a:solidFill>
              </a:rPr>
              <a:t>– </a:t>
            </a:r>
            <a:r>
              <a:rPr lang="ru-RU" sz="1200" dirty="0" smtClean="0">
                <a:solidFill>
                  <a:prstClr val="black"/>
                </a:solidFill>
              </a:rPr>
              <a:t>Поворот </a:t>
            </a:r>
            <a:r>
              <a:rPr lang="ru-RU" sz="1200" dirty="0" err="1" smtClean="0">
                <a:solidFill>
                  <a:prstClr val="black"/>
                </a:solidFill>
              </a:rPr>
              <a:t>оверщтаг</a:t>
            </a:r>
            <a:r>
              <a:rPr lang="ru-RU" sz="1200" dirty="0" smtClean="0">
                <a:solidFill>
                  <a:prstClr val="black"/>
                </a:solidFill>
              </a:rPr>
              <a:t> в зоне </a:t>
            </a:r>
            <a:endParaRPr lang="en-GB" sz="1200" dirty="0">
              <a:solidFill>
                <a:prstClr val="black"/>
              </a:solidFill>
            </a:endParaRPr>
          </a:p>
          <a:p>
            <a:pPr>
              <a:lnSpc>
                <a:spcPct val="90000"/>
              </a:lnSpc>
              <a:spcBef>
                <a:spcPct val="20000"/>
              </a:spcBef>
            </a:pPr>
            <a:endParaRPr lang="en-US" sz="1000" dirty="0">
              <a:solidFill>
                <a:srgbClr val="6699FF"/>
              </a:solidFill>
            </a:endParaRPr>
          </a:p>
        </p:txBody>
      </p:sp>
    </p:spTree>
    <p:extLst>
      <p:ext uri="{BB962C8B-B14F-4D97-AF65-F5344CB8AC3E}">
        <p14:creationId xmlns:p14="http://schemas.microsoft.com/office/powerpoint/2010/main" val="252834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blinds(horizontal)">
                                      <p:cBhvr>
                                        <p:cTn id="7" dur="5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200"/>
                                        </p:tgtEl>
                                        <p:attrNameLst>
                                          <p:attrName>style.visibility</p:attrName>
                                        </p:attrNameLst>
                                      </p:cBhvr>
                                      <p:to>
                                        <p:strVal val="visible"/>
                                      </p:to>
                                    </p:set>
                                    <p:anim calcmode="lin" valueType="num">
                                      <p:cBhvr additive="base">
                                        <p:cTn id="12" dur="500" fill="hold"/>
                                        <p:tgtEl>
                                          <p:spTgt spid="8200"/>
                                        </p:tgtEl>
                                        <p:attrNameLst>
                                          <p:attrName>ppt_x</p:attrName>
                                        </p:attrNameLst>
                                      </p:cBhvr>
                                      <p:tavLst>
                                        <p:tav tm="0">
                                          <p:val>
                                            <p:strVal val="#ppt_x"/>
                                          </p:val>
                                        </p:tav>
                                        <p:tav tm="100000">
                                          <p:val>
                                            <p:strVal val="#ppt_x"/>
                                          </p:val>
                                        </p:tav>
                                      </p:tavLst>
                                    </p:anim>
                                    <p:anim calcmode="lin" valueType="num">
                                      <p:cBhvr additive="base">
                                        <p:cTn id="13" dur="500" fill="hold"/>
                                        <p:tgtEl>
                                          <p:spTgt spid="820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8197"/>
                                        </p:tgtEl>
                                        <p:attrNameLst>
                                          <p:attrName>style.visibility</p:attrName>
                                        </p:attrNameLst>
                                      </p:cBhvr>
                                      <p:to>
                                        <p:strVal val="visible"/>
                                      </p:to>
                                    </p:set>
                                    <p:animEffect transition="in" filter="blinds(horizontal)">
                                      <p:cBhvr>
                                        <p:cTn id="18" dur="500"/>
                                        <p:tgtEl>
                                          <p:spTgt spid="819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201"/>
                                        </p:tgtEl>
                                        <p:attrNameLst>
                                          <p:attrName>style.visibility</p:attrName>
                                        </p:attrNameLst>
                                      </p:cBhvr>
                                      <p:to>
                                        <p:strVal val="visible"/>
                                      </p:to>
                                    </p:set>
                                    <p:anim calcmode="lin" valueType="num">
                                      <p:cBhvr additive="base">
                                        <p:cTn id="23" dur="500" fill="hold"/>
                                        <p:tgtEl>
                                          <p:spTgt spid="8201"/>
                                        </p:tgtEl>
                                        <p:attrNameLst>
                                          <p:attrName>ppt_x</p:attrName>
                                        </p:attrNameLst>
                                      </p:cBhvr>
                                      <p:tavLst>
                                        <p:tav tm="0">
                                          <p:val>
                                            <p:strVal val="#ppt_x"/>
                                          </p:val>
                                        </p:tav>
                                        <p:tav tm="100000">
                                          <p:val>
                                            <p:strVal val="#ppt_x"/>
                                          </p:val>
                                        </p:tav>
                                      </p:tavLst>
                                    </p:anim>
                                    <p:anim calcmode="lin" valueType="num">
                                      <p:cBhvr additive="base">
                                        <p:cTn id="24" dur="500" fill="hold"/>
                                        <p:tgtEl>
                                          <p:spTgt spid="820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8196"/>
                                        </p:tgtEl>
                                        <p:attrNameLst>
                                          <p:attrName>style.visibility</p:attrName>
                                        </p:attrNameLst>
                                      </p:cBhvr>
                                      <p:to>
                                        <p:strVal val="visible"/>
                                      </p:to>
                                    </p:set>
                                    <p:animEffect transition="in" filter="blinds(horizontal)">
                                      <p:cBhvr>
                                        <p:cTn id="29" dur="500"/>
                                        <p:tgtEl>
                                          <p:spTgt spid="819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202"/>
                                        </p:tgtEl>
                                        <p:attrNameLst>
                                          <p:attrName>style.visibility</p:attrName>
                                        </p:attrNameLst>
                                      </p:cBhvr>
                                      <p:to>
                                        <p:strVal val="visible"/>
                                      </p:to>
                                    </p:set>
                                    <p:anim calcmode="lin" valueType="num">
                                      <p:cBhvr additive="base">
                                        <p:cTn id="34" dur="500" fill="hold"/>
                                        <p:tgtEl>
                                          <p:spTgt spid="8202"/>
                                        </p:tgtEl>
                                        <p:attrNameLst>
                                          <p:attrName>ppt_x</p:attrName>
                                        </p:attrNameLst>
                                      </p:cBhvr>
                                      <p:tavLst>
                                        <p:tav tm="0">
                                          <p:val>
                                            <p:strVal val="#ppt_x"/>
                                          </p:val>
                                        </p:tav>
                                        <p:tav tm="100000">
                                          <p:val>
                                            <p:strVal val="#ppt_x"/>
                                          </p:val>
                                        </p:tav>
                                      </p:tavLst>
                                    </p:anim>
                                    <p:anim calcmode="lin" valueType="num">
                                      <p:cBhvr additive="base">
                                        <p:cTn id="35" dur="500" fill="hold"/>
                                        <p:tgtEl>
                                          <p:spTgt spid="8202"/>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199"/>
                                        </p:tgtEl>
                                        <p:attrNameLst>
                                          <p:attrName>style.visibility</p:attrName>
                                        </p:attrNameLst>
                                      </p:cBhvr>
                                      <p:to>
                                        <p:strVal val="visible"/>
                                      </p:to>
                                    </p:set>
                                    <p:animEffect transition="in" filter="blinds(horizontal)">
                                      <p:cBhvr>
                                        <p:cTn id="40" dur="500"/>
                                        <p:tgtEl>
                                          <p:spTgt spid="8199"/>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8203"/>
                                        </p:tgtEl>
                                        <p:attrNameLst>
                                          <p:attrName>style.visibility</p:attrName>
                                        </p:attrNameLst>
                                      </p:cBhvr>
                                      <p:to>
                                        <p:strVal val="visible"/>
                                      </p:to>
                                    </p:set>
                                    <p:anim calcmode="lin" valueType="num">
                                      <p:cBhvr additive="base">
                                        <p:cTn id="45" dur="500" fill="hold"/>
                                        <p:tgtEl>
                                          <p:spTgt spid="8203"/>
                                        </p:tgtEl>
                                        <p:attrNameLst>
                                          <p:attrName>ppt_x</p:attrName>
                                        </p:attrNameLst>
                                      </p:cBhvr>
                                      <p:tavLst>
                                        <p:tav tm="0">
                                          <p:val>
                                            <p:strVal val="#ppt_x"/>
                                          </p:val>
                                        </p:tav>
                                        <p:tav tm="100000">
                                          <p:val>
                                            <p:strVal val="#ppt_x"/>
                                          </p:val>
                                        </p:tav>
                                      </p:tavLst>
                                    </p:anim>
                                    <p:anim calcmode="lin" valueType="num">
                                      <p:cBhvr additive="base">
                                        <p:cTn id="46" dur="500" fill="hold"/>
                                        <p:tgtEl>
                                          <p:spTgt spid="820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8204"/>
                                        </p:tgtEl>
                                        <p:attrNameLst>
                                          <p:attrName>style.visibility</p:attrName>
                                        </p:attrNameLst>
                                      </p:cBhvr>
                                      <p:to>
                                        <p:strVal val="visible"/>
                                      </p:to>
                                    </p:set>
                                    <p:animEffect transition="in" filter="blinds(horizontal)">
                                      <p:cBhvr>
                                        <p:cTn id="51" dur="500"/>
                                        <p:tgtEl>
                                          <p:spTgt spid="8204"/>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8205"/>
                                        </p:tgtEl>
                                        <p:attrNameLst>
                                          <p:attrName>style.visibility</p:attrName>
                                        </p:attrNameLst>
                                      </p:cBhvr>
                                      <p:to>
                                        <p:strVal val="visible"/>
                                      </p:to>
                                    </p:set>
                                    <p:anim calcmode="lin" valueType="num">
                                      <p:cBhvr additive="base">
                                        <p:cTn id="56" dur="500" fill="hold"/>
                                        <p:tgtEl>
                                          <p:spTgt spid="8205"/>
                                        </p:tgtEl>
                                        <p:attrNameLst>
                                          <p:attrName>ppt_x</p:attrName>
                                        </p:attrNameLst>
                                      </p:cBhvr>
                                      <p:tavLst>
                                        <p:tav tm="0">
                                          <p:val>
                                            <p:strVal val="#ppt_x"/>
                                          </p:val>
                                        </p:tav>
                                        <p:tav tm="100000">
                                          <p:val>
                                            <p:strVal val="#ppt_x"/>
                                          </p:val>
                                        </p:tav>
                                      </p:tavLst>
                                    </p:anim>
                                    <p:anim calcmode="lin" valueType="num">
                                      <p:cBhvr additive="base">
                                        <p:cTn id="57" dur="500" fill="hold"/>
                                        <p:tgtEl>
                                          <p:spTgt spid="8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197" grpId="0" animBg="1"/>
      <p:bldP spid="8198" grpId="0" animBg="1"/>
      <p:bldP spid="8199" grpId="0" animBg="1"/>
      <p:bldP spid="8200" grpId="0"/>
      <p:bldP spid="8201" grpId="0"/>
      <p:bldP spid="8202" grpId="0"/>
      <p:bldP spid="8203" grpId="0"/>
      <p:bldP spid="8204" grpId="0" animBg="1"/>
      <p:bldP spid="820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a:xfrm>
            <a:off x="381000" y="228600"/>
            <a:ext cx="3276600" cy="1219200"/>
          </a:xfrm>
        </p:spPr>
        <p:txBody>
          <a:bodyPr/>
          <a:lstStyle/>
          <a:p>
            <a:pPr eaLnBrk="1" hangingPunct="1"/>
            <a:r>
              <a:rPr lang="en-GB" sz="3200" b="1" dirty="0" smtClean="0"/>
              <a:t>Focus on Part 2</a:t>
            </a:r>
            <a:br>
              <a:rPr lang="en-GB" sz="3200" b="1" dirty="0" smtClean="0"/>
            </a:br>
            <a:r>
              <a:rPr lang="ru-RU" sz="4000" b="1" dirty="0" smtClean="0"/>
              <a:t>Структура</a:t>
            </a:r>
            <a:endParaRPr lang="en-US" b="1" dirty="0" smtClean="0"/>
          </a:p>
        </p:txBody>
      </p:sp>
      <p:sp>
        <p:nvSpPr>
          <p:cNvPr id="8198" name="Rectangle 6"/>
          <p:cNvSpPr>
            <a:spLocks noChangeArrowheads="1"/>
          </p:cNvSpPr>
          <p:nvPr/>
        </p:nvSpPr>
        <p:spPr bwMode="auto">
          <a:xfrm>
            <a:off x="3779912" y="548680"/>
            <a:ext cx="1657350" cy="6477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GB" sz="2000" dirty="0">
              <a:solidFill>
                <a:prstClr val="black"/>
              </a:solidFill>
            </a:endParaRPr>
          </a:p>
          <a:p>
            <a:pPr algn="ctr"/>
            <a:r>
              <a:rPr lang="ru-RU" sz="2000" dirty="0" smtClean="0">
                <a:solidFill>
                  <a:prstClr val="black"/>
                </a:solidFill>
              </a:rPr>
              <a:t>Сторониться</a:t>
            </a:r>
            <a:endParaRPr lang="en-GB" sz="2000" dirty="0">
              <a:solidFill>
                <a:prstClr val="black"/>
              </a:solidFill>
            </a:endParaRPr>
          </a:p>
          <a:p>
            <a:pPr algn="ctr"/>
            <a:endParaRPr lang="en-US" dirty="0">
              <a:solidFill>
                <a:prstClr val="black"/>
              </a:solidFill>
            </a:endParaRPr>
          </a:p>
        </p:txBody>
      </p:sp>
      <p:sp>
        <p:nvSpPr>
          <p:cNvPr id="8201" name="Text Box 9"/>
          <p:cNvSpPr txBox="1">
            <a:spLocks noChangeArrowheads="1"/>
          </p:cNvSpPr>
          <p:nvPr/>
        </p:nvSpPr>
        <p:spPr bwMode="auto">
          <a:xfrm>
            <a:off x="755576" y="1700808"/>
            <a:ext cx="7776864" cy="4524315"/>
          </a:xfrm>
          <a:prstGeom prst="rect">
            <a:avLst/>
          </a:prstGeom>
          <a:noFill/>
          <a:ln w="9525">
            <a:noFill/>
            <a:miter lim="800000"/>
            <a:headEnd/>
            <a:tailEnd/>
          </a:ln>
        </p:spPr>
        <p:txBody>
          <a:bodyPr wrap="square">
            <a:spAutoFit/>
          </a:bodyPr>
          <a:lstStyle/>
          <a:p>
            <a:r>
              <a:rPr lang="ru-RU" sz="1600" b="1" dirty="0"/>
              <a:t>10	НА ПРОТИВОПОЛОЖНЫХ ГАЛСАХ</a:t>
            </a:r>
            <a:endParaRPr lang="ru-RU" sz="1600" dirty="0"/>
          </a:p>
          <a:p>
            <a:r>
              <a:rPr lang="ru-RU" sz="1600" dirty="0"/>
              <a:t>Когда яхты находятся на противоположных </a:t>
            </a:r>
            <a:r>
              <a:rPr lang="ru-RU" sz="1600" i="1" dirty="0" err="1"/>
              <a:t>галсах</a:t>
            </a:r>
            <a:r>
              <a:rPr lang="ru-RU" sz="1600" i="1" dirty="0"/>
              <a:t>, </a:t>
            </a:r>
            <a:r>
              <a:rPr lang="ru-RU" sz="1600" dirty="0"/>
              <a:t>то яхта </a:t>
            </a:r>
            <a:r>
              <a:rPr lang="ru-RU" sz="1600" i="1" dirty="0"/>
              <a:t>левого </a:t>
            </a:r>
            <a:r>
              <a:rPr lang="ru-RU" sz="1600" i="1" dirty="0" err="1"/>
              <a:t>галса</a:t>
            </a:r>
            <a:r>
              <a:rPr lang="ru-RU" sz="1600" i="1" dirty="0"/>
              <a:t>, </a:t>
            </a:r>
            <a:r>
              <a:rPr lang="ru-RU" sz="1600" dirty="0"/>
              <a:t>должна </a:t>
            </a:r>
            <a:r>
              <a:rPr lang="ru-RU" sz="1600" b="1" i="1" dirty="0"/>
              <a:t>сторониться </a:t>
            </a:r>
            <a:r>
              <a:rPr lang="ru-RU" sz="1600" dirty="0"/>
              <a:t>яхты </a:t>
            </a:r>
            <a:r>
              <a:rPr lang="ru-RU" sz="1600" i="1" dirty="0"/>
              <a:t>правого </a:t>
            </a:r>
            <a:r>
              <a:rPr lang="ru-RU" sz="1600" i="1" dirty="0" err="1"/>
              <a:t>галса</a:t>
            </a:r>
            <a:r>
              <a:rPr lang="ru-RU" sz="1600" i="1" dirty="0"/>
              <a:t>.</a:t>
            </a:r>
            <a:endParaRPr lang="ru-RU" sz="1600" dirty="0"/>
          </a:p>
          <a:p>
            <a:r>
              <a:rPr lang="ru-RU" sz="1600" b="1" dirty="0"/>
              <a:t> </a:t>
            </a:r>
            <a:endParaRPr lang="ru-RU" sz="1600" dirty="0"/>
          </a:p>
          <a:p>
            <a:r>
              <a:rPr lang="ru-RU" sz="1600" b="1" dirty="0"/>
              <a:t>11	НА ОДНОМ ГАЛСЕ, СВЯЗАНЫ</a:t>
            </a:r>
            <a:endParaRPr lang="ru-RU" sz="1600" dirty="0"/>
          </a:p>
          <a:p>
            <a:r>
              <a:rPr lang="ru-RU" sz="1600" dirty="0"/>
              <a:t>Когда яхты находятся на одном </a:t>
            </a:r>
            <a:r>
              <a:rPr lang="ru-RU" sz="1600" i="1" dirty="0" err="1"/>
              <a:t>галсе</a:t>
            </a:r>
            <a:r>
              <a:rPr lang="ru-RU" sz="1600" i="1" dirty="0"/>
              <a:t> </a:t>
            </a:r>
            <a:r>
              <a:rPr lang="ru-RU" sz="1600" dirty="0"/>
              <a:t>и </a:t>
            </a:r>
            <a:r>
              <a:rPr lang="ru-RU" sz="1600" i="1" dirty="0"/>
              <a:t>связаны, </a:t>
            </a:r>
            <a:r>
              <a:rPr lang="ru-RU" sz="1600" dirty="0"/>
              <a:t>то </a:t>
            </a:r>
            <a:r>
              <a:rPr lang="ru-RU" sz="1600" i="1" dirty="0"/>
              <a:t>наветренная </a:t>
            </a:r>
            <a:r>
              <a:rPr lang="ru-RU" sz="1600" dirty="0"/>
              <a:t>яхта должна </a:t>
            </a:r>
            <a:r>
              <a:rPr lang="ru-RU" sz="1600" b="1" i="1" dirty="0"/>
              <a:t>сторониться</a:t>
            </a:r>
            <a:r>
              <a:rPr lang="ru-RU" sz="1600" i="1" dirty="0"/>
              <a:t> подветренной </a:t>
            </a:r>
            <a:r>
              <a:rPr lang="ru-RU" sz="1600" dirty="0"/>
              <a:t>яхты.</a:t>
            </a:r>
          </a:p>
          <a:p>
            <a:r>
              <a:rPr lang="ru-RU" sz="1600" b="1" dirty="0"/>
              <a:t> </a:t>
            </a:r>
            <a:endParaRPr lang="ru-RU" sz="1600" dirty="0"/>
          </a:p>
          <a:p>
            <a:r>
              <a:rPr lang="ru-RU" sz="1600" b="1" dirty="0"/>
              <a:t>12	НА ОДНОМ ГАЛСЕ, НЕ СВЯЗАНЫ</a:t>
            </a:r>
            <a:endParaRPr lang="ru-RU" sz="1600" dirty="0"/>
          </a:p>
          <a:p>
            <a:r>
              <a:rPr lang="ru-RU" sz="1600" dirty="0"/>
              <a:t>Когда яхты находятся на одном </a:t>
            </a:r>
            <a:r>
              <a:rPr lang="ru-RU" sz="1600" i="1" dirty="0" err="1"/>
              <a:t>галсе</a:t>
            </a:r>
            <a:r>
              <a:rPr lang="ru-RU" sz="1600" i="1" dirty="0"/>
              <a:t> </a:t>
            </a:r>
            <a:r>
              <a:rPr lang="ru-RU" sz="1600" dirty="0"/>
              <a:t>и не </a:t>
            </a:r>
            <a:r>
              <a:rPr lang="ru-RU" sz="1600" i="1" dirty="0"/>
              <a:t>связаны, </a:t>
            </a:r>
            <a:r>
              <a:rPr lang="ru-RU" sz="1600" dirty="0"/>
              <a:t>то яхта, находящаяся </a:t>
            </a:r>
            <a:r>
              <a:rPr lang="ru-RU" sz="1600" i="1" dirty="0"/>
              <a:t>чисто позади, </a:t>
            </a:r>
            <a:r>
              <a:rPr lang="ru-RU" sz="1600" dirty="0"/>
              <a:t>должна </a:t>
            </a:r>
            <a:r>
              <a:rPr lang="ru-RU" sz="1600" b="1" i="1" dirty="0"/>
              <a:t>сторониться </a:t>
            </a:r>
            <a:r>
              <a:rPr lang="ru-RU" sz="1600" dirty="0"/>
              <a:t>яхты, находящейся </a:t>
            </a:r>
            <a:r>
              <a:rPr lang="ru-RU" sz="1600" i="1" dirty="0"/>
              <a:t>чисто впереди.</a:t>
            </a:r>
            <a:endParaRPr lang="ru-RU" sz="1600" dirty="0"/>
          </a:p>
          <a:p>
            <a:r>
              <a:rPr lang="ru-RU" sz="1600" b="1" dirty="0"/>
              <a:t> </a:t>
            </a:r>
            <a:endParaRPr lang="ru-RU" sz="1600" dirty="0"/>
          </a:p>
          <a:p>
            <a:r>
              <a:rPr lang="ru-RU" sz="1600" b="1" dirty="0"/>
              <a:t>13	ВО ВРЕМЯ ПОВОРОТА ОВЕРШТАГ</a:t>
            </a:r>
            <a:endParaRPr lang="ru-RU" sz="1600" dirty="0"/>
          </a:p>
          <a:p>
            <a:r>
              <a:rPr lang="ru-RU" sz="1600" dirty="0"/>
              <a:t>После того, как яхта прошла левентик, она должна </a:t>
            </a:r>
            <a:r>
              <a:rPr lang="ru-RU" sz="1600" b="1" i="1" dirty="0"/>
              <a:t>сторониться </a:t>
            </a:r>
            <a:r>
              <a:rPr lang="ru-RU" sz="1600" dirty="0"/>
              <a:t>других яхт, пока не окажется на курсе крутой бейдевинд. В течение этого периода правила 10, 11 и 12 не применяются. Если две яхты одновременно подпадают под это правило, то </a:t>
            </a:r>
            <a:r>
              <a:rPr lang="ru-RU" sz="1600" b="1" i="1" dirty="0"/>
              <a:t>сторониться</a:t>
            </a:r>
            <a:r>
              <a:rPr lang="ru-RU" sz="1600" i="1" dirty="0"/>
              <a:t> </a:t>
            </a:r>
            <a:r>
              <a:rPr lang="ru-RU" sz="1600" dirty="0"/>
              <a:t>должна та из них, которая находится с левой стороны другой яхты или позади неё.</a:t>
            </a:r>
          </a:p>
        </p:txBody>
      </p:sp>
    </p:spTree>
    <p:extLst>
      <p:ext uri="{BB962C8B-B14F-4D97-AF65-F5344CB8AC3E}">
        <p14:creationId xmlns:p14="http://schemas.microsoft.com/office/powerpoint/2010/main" val="353549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blinds(horizontal)">
                                      <p:cBhvr>
                                        <p:cTn id="7" dur="5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201"/>
                                        </p:tgtEl>
                                        <p:attrNameLst>
                                          <p:attrName>style.visibility</p:attrName>
                                        </p:attrNameLst>
                                      </p:cBhvr>
                                      <p:to>
                                        <p:strVal val="visible"/>
                                      </p:to>
                                    </p:set>
                                    <p:anim calcmode="lin" valueType="num">
                                      <p:cBhvr additive="base">
                                        <p:cTn id="12" dur="500" fill="hold"/>
                                        <p:tgtEl>
                                          <p:spTgt spid="8201"/>
                                        </p:tgtEl>
                                        <p:attrNameLst>
                                          <p:attrName>ppt_x</p:attrName>
                                        </p:attrNameLst>
                                      </p:cBhvr>
                                      <p:tavLst>
                                        <p:tav tm="0">
                                          <p:val>
                                            <p:strVal val="#ppt_x"/>
                                          </p:val>
                                        </p:tav>
                                        <p:tav tm="100000">
                                          <p:val>
                                            <p:strVal val="#ppt_x"/>
                                          </p:val>
                                        </p:tav>
                                      </p:tavLst>
                                    </p:anim>
                                    <p:anim calcmode="lin" valueType="num">
                                      <p:cBhvr additive="base">
                                        <p:cTn id="13" dur="500" fill="hold"/>
                                        <p:tgtEl>
                                          <p:spTgt spid="8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P spid="820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a:xfrm>
            <a:off x="381000" y="228600"/>
            <a:ext cx="3276600" cy="1219200"/>
          </a:xfrm>
        </p:spPr>
        <p:txBody>
          <a:bodyPr/>
          <a:lstStyle/>
          <a:p>
            <a:pPr eaLnBrk="1" hangingPunct="1"/>
            <a:r>
              <a:rPr lang="en-GB" sz="3200" b="1" dirty="0" smtClean="0"/>
              <a:t>Focus on Part 2</a:t>
            </a:r>
            <a:br>
              <a:rPr lang="en-GB" sz="3200" b="1" dirty="0" smtClean="0"/>
            </a:br>
            <a:r>
              <a:rPr lang="ru-RU" sz="4000" b="1" dirty="0" smtClean="0"/>
              <a:t>Структура</a:t>
            </a:r>
            <a:endParaRPr lang="en-US" b="1" dirty="0" smtClean="0"/>
          </a:p>
        </p:txBody>
      </p:sp>
      <p:sp>
        <p:nvSpPr>
          <p:cNvPr id="8198" name="Rectangle 6"/>
          <p:cNvSpPr>
            <a:spLocks noChangeArrowheads="1"/>
          </p:cNvSpPr>
          <p:nvPr/>
        </p:nvSpPr>
        <p:spPr bwMode="auto">
          <a:xfrm>
            <a:off x="3779912" y="548680"/>
            <a:ext cx="1657350" cy="6477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GB" sz="2000" dirty="0">
              <a:solidFill>
                <a:prstClr val="black"/>
              </a:solidFill>
            </a:endParaRPr>
          </a:p>
          <a:p>
            <a:pPr algn="ctr"/>
            <a:r>
              <a:rPr lang="ru-RU" sz="2000" dirty="0" smtClean="0">
                <a:solidFill>
                  <a:prstClr val="black"/>
                </a:solidFill>
              </a:rPr>
              <a:t>Сторониться</a:t>
            </a:r>
            <a:endParaRPr lang="en-GB" sz="2000" dirty="0">
              <a:solidFill>
                <a:prstClr val="black"/>
              </a:solidFill>
            </a:endParaRPr>
          </a:p>
          <a:p>
            <a:pPr algn="ctr"/>
            <a:endParaRPr lang="en-US" dirty="0">
              <a:solidFill>
                <a:prstClr val="black"/>
              </a:solidFill>
            </a:endParaRPr>
          </a:p>
        </p:txBody>
      </p:sp>
      <p:sp>
        <p:nvSpPr>
          <p:cNvPr id="8201" name="Text Box 9"/>
          <p:cNvSpPr txBox="1">
            <a:spLocks noChangeArrowheads="1"/>
          </p:cNvSpPr>
          <p:nvPr/>
        </p:nvSpPr>
        <p:spPr bwMode="auto">
          <a:xfrm>
            <a:off x="755576" y="1700808"/>
            <a:ext cx="7776864" cy="4093428"/>
          </a:xfrm>
          <a:prstGeom prst="rect">
            <a:avLst/>
          </a:prstGeom>
          <a:noFill/>
          <a:ln w="9525">
            <a:noFill/>
            <a:miter lim="800000"/>
            <a:headEnd/>
            <a:tailEnd/>
          </a:ln>
        </p:spPr>
        <p:txBody>
          <a:bodyPr wrap="square">
            <a:spAutoFit/>
          </a:bodyPr>
          <a:lstStyle/>
          <a:p>
            <a:pPr lvl="0"/>
            <a:r>
              <a:rPr lang="ru-RU" sz="2000" b="1" dirty="0" smtClean="0"/>
              <a:t>19.2 (с) </a:t>
            </a:r>
            <a:r>
              <a:rPr lang="ru-RU" sz="2000" dirty="0" smtClean="0"/>
              <a:t>Если </a:t>
            </a:r>
            <a:r>
              <a:rPr lang="ru-RU" sz="2000" dirty="0"/>
              <a:t>при прохождении протяженного</a:t>
            </a:r>
            <a:r>
              <a:rPr lang="ru-RU" sz="2000" i="1" dirty="0"/>
              <a:t> препятствия</a:t>
            </a:r>
            <a:r>
              <a:rPr lang="ru-RU" sz="2000" dirty="0"/>
              <a:t> яхта, находившаяся </a:t>
            </a:r>
            <a:r>
              <a:rPr lang="ru-RU" sz="2000" i="1" dirty="0"/>
              <a:t>чисто позади</a:t>
            </a:r>
            <a:r>
              <a:rPr lang="ru-RU" sz="2000" dirty="0"/>
              <a:t> и обязанная </a:t>
            </a:r>
            <a:r>
              <a:rPr lang="ru-RU" sz="2000" b="1" i="1" dirty="0"/>
              <a:t>сторониться</a:t>
            </a:r>
            <a:r>
              <a:rPr lang="ru-RU" sz="2000" b="1" dirty="0"/>
              <a:t>, </a:t>
            </a:r>
            <a:r>
              <a:rPr lang="ru-RU" sz="2000" dirty="0"/>
              <a:t>становится </a:t>
            </a:r>
            <a:r>
              <a:rPr lang="ru-RU" sz="2000" i="1" dirty="0"/>
              <a:t>связанной</a:t>
            </a:r>
            <a:r>
              <a:rPr lang="ru-RU" sz="2000" dirty="0"/>
              <a:t> между другой яхтой и </a:t>
            </a:r>
            <a:r>
              <a:rPr lang="ru-RU" sz="2000" i="1" dirty="0"/>
              <a:t>препятствием</a:t>
            </a:r>
            <a:r>
              <a:rPr lang="ru-RU" sz="2000" dirty="0"/>
              <a:t> и в момент установления </a:t>
            </a:r>
            <a:r>
              <a:rPr lang="ru-RU" sz="2000" b="1" i="1" dirty="0"/>
              <a:t>связанности</a:t>
            </a:r>
            <a:r>
              <a:rPr lang="ru-RU" sz="2000" dirty="0"/>
              <a:t> нет </a:t>
            </a:r>
            <a:r>
              <a:rPr lang="ru-RU" sz="2000" i="1" dirty="0"/>
              <a:t>места</a:t>
            </a:r>
            <a:r>
              <a:rPr lang="ru-RU" sz="2000" dirty="0"/>
              <a:t> для прохода между ними, то она не имеет права на </a:t>
            </a:r>
            <a:r>
              <a:rPr lang="ru-RU" sz="2000" i="1" dirty="0"/>
              <a:t>место</a:t>
            </a:r>
            <a:r>
              <a:rPr lang="ru-RU" sz="2000" dirty="0"/>
              <a:t> по правилу 19.2(</a:t>
            </a:r>
            <a:r>
              <a:rPr lang="en-US" sz="2000" dirty="0"/>
              <a:t>b</a:t>
            </a:r>
            <a:r>
              <a:rPr lang="ru-RU" sz="2000" dirty="0"/>
              <a:t>). Пока яхты остаются </a:t>
            </a:r>
            <a:r>
              <a:rPr lang="ru-RU" sz="2000" i="1" dirty="0"/>
              <a:t>связанными, </a:t>
            </a:r>
            <a:r>
              <a:rPr lang="ru-RU" sz="2000" dirty="0"/>
              <a:t>такая яхта должна </a:t>
            </a:r>
            <a:r>
              <a:rPr lang="ru-RU" sz="2000" b="1" i="1" dirty="0"/>
              <a:t>сторониться</a:t>
            </a:r>
            <a:r>
              <a:rPr lang="ru-RU" sz="2000" i="1" dirty="0"/>
              <a:t>, </a:t>
            </a:r>
            <a:r>
              <a:rPr lang="ru-RU" sz="2000" dirty="0"/>
              <a:t>и правила 10 и 11 не применяются</a:t>
            </a:r>
            <a:r>
              <a:rPr lang="ru-RU" sz="2000" dirty="0" smtClean="0"/>
              <a:t>.</a:t>
            </a:r>
          </a:p>
          <a:p>
            <a:pPr lvl="0"/>
            <a:endParaRPr lang="ru-RU" sz="2000" dirty="0"/>
          </a:p>
          <a:p>
            <a:pPr lvl="0"/>
            <a:endParaRPr lang="ru-RU" sz="2000" dirty="0" smtClean="0"/>
          </a:p>
          <a:p>
            <a:pPr lvl="0"/>
            <a:endParaRPr lang="ru-RU" sz="2000" dirty="0"/>
          </a:p>
          <a:p>
            <a:pPr lvl="0"/>
            <a:endParaRPr lang="ru-RU" sz="2000" dirty="0" smtClean="0"/>
          </a:p>
          <a:p>
            <a:pPr lvl="0"/>
            <a:endParaRPr lang="ru-RU" sz="2000" dirty="0"/>
          </a:p>
          <a:p>
            <a:pPr lvl="0"/>
            <a:endParaRPr lang="ru-RU" sz="2000" dirty="0" smtClean="0"/>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293096"/>
            <a:ext cx="7286520" cy="203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176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blinds(horizontal)">
                                      <p:cBhvr>
                                        <p:cTn id="7" dur="5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201"/>
                                        </p:tgtEl>
                                        <p:attrNameLst>
                                          <p:attrName>style.visibility</p:attrName>
                                        </p:attrNameLst>
                                      </p:cBhvr>
                                      <p:to>
                                        <p:strVal val="visible"/>
                                      </p:to>
                                    </p:set>
                                    <p:anim calcmode="lin" valueType="num">
                                      <p:cBhvr additive="base">
                                        <p:cTn id="12" dur="500" fill="hold"/>
                                        <p:tgtEl>
                                          <p:spTgt spid="8201"/>
                                        </p:tgtEl>
                                        <p:attrNameLst>
                                          <p:attrName>ppt_x</p:attrName>
                                        </p:attrNameLst>
                                      </p:cBhvr>
                                      <p:tavLst>
                                        <p:tav tm="0">
                                          <p:val>
                                            <p:strVal val="#ppt_x"/>
                                          </p:val>
                                        </p:tav>
                                        <p:tav tm="100000">
                                          <p:val>
                                            <p:strVal val="#ppt_x"/>
                                          </p:val>
                                        </p:tav>
                                      </p:tavLst>
                                    </p:anim>
                                    <p:anim calcmode="lin" valueType="num">
                                      <p:cBhvr additive="base">
                                        <p:cTn id="13" dur="500" fill="hold"/>
                                        <p:tgtEl>
                                          <p:spTgt spid="8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P spid="820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a:xfrm>
            <a:off x="381000" y="228600"/>
            <a:ext cx="3276600" cy="1219200"/>
          </a:xfrm>
        </p:spPr>
        <p:txBody>
          <a:bodyPr/>
          <a:lstStyle/>
          <a:p>
            <a:pPr eaLnBrk="1" hangingPunct="1"/>
            <a:r>
              <a:rPr lang="en-GB" sz="3200" b="1" dirty="0" smtClean="0"/>
              <a:t>Focus on Part 2</a:t>
            </a:r>
            <a:br>
              <a:rPr lang="en-GB" sz="3200" b="1" dirty="0" smtClean="0"/>
            </a:br>
            <a:r>
              <a:rPr lang="ru-RU" sz="4000" b="1" dirty="0" smtClean="0"/>
              <a:t>Структура</a:t>
            </a:r>
            <a:endParaRPr lang="en-US" b="1" dirty="0" smtClean="0"/>
          </a:p>
        </p:txBody>
      </p:sp>
      <p:sp>
        <p:nvSpPr>
          <p:cNvPr id="8198" name="Rectangle 6"/>
          <p:cNvSpPr>
            <a:spLocks noChangeArrowheads="1"/>
          </p:cNvSpPr>
          <p:nvPr/>
        </p:nvSpPr>
        <p:spPr bwMode="auto">
          <a:xfrm>
            <a:off x="3779912" y="548680"/>
            <a:ext cx="1657350" cy="6477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GB" sz="2000" dirty="0">
              <a:solidFill>
                <a:prstClr val="black"/>
              </a:solidFill>
            </a:endParaRPr>
          </a:p>
          <a:p>
            <a:pPr algn="ctr"/>
            <a:r>
              <a:rPr lang="ru-RU" sz="2000" dirty="0" smtClean="0">
                <a:solidFill>
                  <a:prstClr val="black"/>
                </a:solidFill>
              </a:rPr>
              <a:t>Сторониться</a:t>
            </a:r>
            <a:endParaRPr lang="en-GB" sz="2000" dirty="0">
              <a:solidFill>
                <a:prstClr val="black"/>
              </a:solidFill>
            </a:endParaRPr>
          </a:p>
          <a:p>
            <a:pPr algn="ctr"/>
            <a:endParaRPr lang="en-US" dirty="0">
              <a:solidFill>
                <a:prstClr val="black"/>
              </a:solidFill>
            </a:endParaRPr>
          </a:p>
        </p:txBody>
      </p:sp>
      <p:sp>
        <p:nvSpPr>
          <p:cNvPr id="8201" name="Text Box 9"/>
          <p:cNvSpPr txBox="1">
            <a:spLocks noChangeArrowheads="1"/>
          </p:cNvSpPr>
          <p:nvPr/>
        </p:nvSpPr>
        <p:spPr bwMode="auto">
          <a:xfrm>
            <a:off x="755576" y="1700808"/>
            <a:ext cx="7776864" cy="4678204"/>
          </a:xfrm>
          <a:prstGeom prst="rect">
            <a:avLst/>
          </a:prstGeom>
          <a:noFill/>
          <a:ln w="9525">
            <a:noFill/>
            <a:miter lim="800000"/>
            <a:headEnd/>
            <a:tailEnd/>
          </a:ln>
        </p:spPr>
        <p:txBody>
          <a:bodyPr wrap="square">
            <a:spAutoFit/>
          </a:bodyPr>
          <a:lstStyle/>
          <a:p>
            <a:r>
              <a:rPr lang="ru-RU" sz="2000" b="1" dirty="0"/>
              <a:t>22	ОШИБКИ НА СТАРТЕ; ВЫПОЛНЕНИЕ НАКАЗАНИЙ; </a:t>
            </a:r>
            <a:endParaRPr lang="ru-RU" sz="2000" dirty="0"/>
          </a:p>
          <a:p>
            <a:r>
              <a:rPr lang="ru-RU" sz="2000" b="1" dirty="0"/>
              <a:t>	ДВИЖЕНИЕ ЗАДНИМ ХОДОМ ЗА СЧЕТ ВЫНОСА ПАРУСА</a:t>
            </a:r>
            <a:endParaRPr lang="ru-RU" sz="2000" dirty="0"/>
          </a:p>
          <a:p>
            <a:r>
              <a:rPr lang="ru-RU" sz="2000" b="1" dirty="0"/>
              <a:t>22.1</a:t>
            </a:r>
            <a:r>
              <a:rPr lang="ru-RU" sz="2000" dirty="0"/>
              <a:t>		Яхта, идущая к предстартовой стороне стартовой линии или одного из её продолжений после своего сигнала «Старт», чтобы </a:t>
            </a:r>
            <a:r>
              <a:rPr lang="ru-RU" sz="2000" i="1" dirty="0"/>
              <a:t>стартовать </a:t>
            </a:r>
            <a:r>
              <a:rPr lang="ru-RU" sz="2000" dirty="0"/>
              <a:t>или выполнить требования правила 30.1, должна </a:t>
            </a:r>
            <a:r>
              <a:rPr lang="ru-RU" sz="2000" i="1" dirty="0"/>
              <a:t>сторониться </a:t>
            </a:r>
            <a:r>
              <a:rPr lang="ru-RU" sz="2000" dirty="0"/>
              <a:t>яхты, которая этого не делает, до момента, пока не окажется полностью на предстартовой стороне.</a:t>
            </a:r>
          </a:p>
          <a:p>
            <a:r>
              <a:rPr lang="ru-RU" sz="2000" b="1" dirty="0"/>
              <a:t>22.2</a:t>
            </a:r>
            <a:r>
              <a:rPr lang="ru-RU" sz="2000" dirty="0"/>
              <a:t>	Яхта, выполняющая наказание, должна </a:t>
            </a:r>
            <a:r>
              <a:rPr lang="ru-RU" sz="2000" i="1" dirty="0"/>
              <a:t>сторониться </a:t>
            </a:r>
            <a:r>
              <a:rPr lang="ru-RU" sz="2000" dirty="0"/>
              <a:t>яхты, не делающей этого.</a:t>
            </a:r>
          </a:p>
          <a:p>
            <a:r>
              <a:rPr lang="ru-RU" sz="2000" b="1" dirty="0"/>
              <a:t>22.3</a:t>
            </a:r>
            <a:r>
              <a:rPr lang="ru-RU" sz="2000" dirty="0"/>
              <a:t>		Яхта, движущаяся задним ходом или в сторону на ветер относительно воды в результате вынесения какого-либо паруса на ветер, должна </a:t>
            </a:r>
            <a:r>
              <a:rPr lang="ru-RU" sz="2000" i="1" dirty="0"/>
              <a:t>сторониться </a:t>
            </a:r>
            <a:r>
              <a:rPr lang="ru-RU" sz="2000" dirty="0"/>
              <a:t>яхты, не делающей этого.</a:t>
            </a:r>
          </a:p>
          <a:p>
            <a:pPr lvl="0"/>
            <a:endParaRPr lang="ru-RU" sz="2000" dirty="0"/>
          </a:p>
          <a:p>
            <a:pPr lvl="0"/>
            <a:endParaRPr lang="ru-RU" dirty="0"/>
          </a:p>
        </p:txBody>
      </p:sp>
    </p:spTree>
    <p:extLst>
      <p:ext uri="{BB962C8B-B14F-4D97-AF65-F5344CB8AC3E}">
        <p14:creationId xmlns:p14="http://schemas.microsoft.com/office/powerpoint/2010/main" val="8899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blinds(horizontal)">
                                      <p:cBhvr>
                                        <p:cTn id="7" dur="5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201"/>
                                        </p:tgtEl>
                                        <p:attrNameLst>
                                          <p:attrName>style.visibility</p:attrName>
                                        </p:attrNameLst>
                                      </p:cBhvr>
                                      <p:to>
                                        <p:strVal val="visible"/>
                                      </p:to>
                                    </p:set>
                                    <p:anim calcmode="lin" valueType="num">
                                      <p:cBhvr additive="base">
                                        <p:cTn id="12" dur="500" fill="hold"/>
                                        <p:tgtEl>
                                          <p:spTgt spid="8201"/>
                                        </p:tgtEl>
                                        <p:attrNameLst>
                                          <p:attrName>ppt_x</p:attrName>
                                        </p:attrNameLst>
                                      </p:cBhvr>
                                      <p:tavLst>
                                        <p:tav tm="0">
                                          <p:val>
                                            <p:strVal val="#ppt_x"/>
                                          </p:val>
                                        </p:tav>
                                        <p:tav tm="100000">
                                          <p:val>
                                            <p:strVal val="#ppt_x"/>
                                          </p:val>
                                        </p:tav>
                                      </p:tavLst>
                                    </p:anim>
                                    <p:anim calcmode="lin" valueType="num">
                                      <p:cBhvr additive="base">
                                        <p:cTn id="13" dur="500" fill="hold"/>
                                        <p:tgtEl>
                                          <p:spTgt spid="8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P spid="820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188640"/>
            <a:ext cx="7543800" cy="1130424"/>
          </a:xfrm>
        </p:spPr>
        <p:txBody>
          <a:bodyPr/>
          <a:lstStyle/>
          <a:p>
            <a:pPr algn="ctr"/>
            <a:r>
              <a:rPr lang="ru-RU" sz="3600" dirty="0" smtClean="0"/>
              <a:t/>
            </a:r>
            <a:br>
              <a:rPr lang="ru-RU" sz="3600" dirty="0" smtClean="0"/>
            </a:br>
            <a:r>
              <a:rPr lang="ru-RU" sz="2800" dirty="0" smtClean="0"/>
              <a:t>ППГ 2017-2020</a:t>
            </a:r>
            <a:r>
              <a:rPr lang="ru-RU" sz="3600" dirty="0" smtClean="0"/>
              <a:t/>
            </a:r>
            <a:br>
              <a:rPr lang="ru-RU" sz="3600" dirty="0" smtClean="0"/>
            </a:br>
            <a:r>
              <a:rPr lang="ru-RU" sz="2400" dirty="0" smtClean="0"/>
              <a:t> Основные изменения</a:t>
            </a:r>
            <a:r>
              <a:rPr lang="ru-RU" sz="2400" dirty="0"/>
              <a:t/>
            </a:r>
            <a:br>
              <a:rPr lang="ru-RU" sz="2400" dirty="0"/>
            </a:br>
            <a:r>
              <a:rPr lang="ru-RU" sz="2400" dirty="0"/>
              <a:t>Часть 2 Когда яхты встречаются</a:t>
            </a:r>
          </a:p>
        </p:txBody>
      </p:sp>
      <p:sp>
        <p:nvSpPr>
          <p:cNvPr id="5" name="Прямоугольник 4"/>
          <p:cNvSpPr/>
          <p:nvPr/>
        </p:nvSpPr>
        <p:spPr>
          <a:xfrm>
            <a:off x="899592" y="1391434"/>
            <a:ext cx="7776864" cy="1338828"/>
          </a:xfrm>
          <a:prstGeom prst="rect">
            <a:avLst/>
          </a:prstGeom>
        </p:spPr>
        <p:txBody>
          <a:bodyPr wrap="square">
            <a:spAutoFit/>
          </a:bodyPr>
          <a:lstStyle/>
          <a:p>
            <a:r>
              <a:rPr lang="ru-RU" sz="2100" dirty="0" smtClean="0">
                <a:solidFill>
                  <a:prstClr val="white"/>
                </a:solidFill>
                <a:effectLst>
                  <a:outerShdw blurRad="38100" dist="38100" dir="2700000" algn="tl">
                    <a:srgbClr val="000000">
                      <a:alpha val="43137"/>
                    </a:srgbClr>
                  </a:outerShdw>
                </a:effectLst>
                <a:ea typeface="+mj-ea"/>
                <a:cs typeface="+mj-cs"/>
              </a:rPr>
              <a:t>2. Правило 18.2 (</a:t>
            </a:r>
            <a:r>
              <a:rPr lang="en-US" sz="2100" dirty="0" smtClean="0">
                <a:solidFill>
                  <a:prstClr val="white"/>
                </a:solidFill>
                <a:effectLst>
                  <a:outerShdw blurRad="38100" dist="38100" dir="2700000" algn="tl">
                    <a:srgbClr val="000000">
                      <a:alpha val="43137"/>
                    </a:srgbClr>
                  </a:outerShdw>
                </a:effectLst>
                <a:ea typeface="+mj-ea"/>
                <a:cs typeface="+mj-cs"/>
              </a:rPr>
              <a:t>d</a:t>
            </a:r>
            <a:r>
              <a:rPr lang="ru-RU" sz="2100" dirty="0" smtClean="0">
                <a:solidFill>
                  <a:prstClr val="white"/>
                </a:solidFill>
                <a:effectLst>
                  <a:outerShdw blurRad="38100" dist="38100" dir="2700000" algn="tl">
                    <a:srgbClr val="000000">
                      <a:alpha val="43137"/>
                    </a:srgbClr>
                  </a:outerShdw>
                </a:effectLst>
                <a:ea typeface="+mj-ea"/>
                <a:cs typeface="+mj-cs"/>
              </a:rPr>
              <a:t>)</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263" y="2084320"/>
            <a:ext cx="5591522" cy="3727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44045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620688"/>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изменения</a:t>
            </a:r>
            <a:r>
              <a:rPr lang="ru-RU" sz="2800" dirty="0"/>
              <a:t/>
            </a:r>
            <a:br>
              <a:rPr lang="ru-RU" sz="2800" dirty="0"/>
            </a:br>
            <a:r>
              <a:rPr lang="ru-RU" sz="2800" dirty="0"/>
              <a:t>Часть 2 Когда яхты встречаются</a:t>
            </a:r>
          </a:p>
        </p:txBody>
      </p:sp>
      <p:sp>
        <p:nvSpPr>
          <p:cNvPr id="5" name="Прямоугольник 4"/>
          <p:cNvSpPr/>
          <p:nvPr/>
        </p:nvSpPr>
        <p:spPr>
          <a:xfrm>
            <a:off x="4716016" y="2060848"/>
            <a:ext cx="3960440" cy="3000821"/>
          </a:xfrm>
          <a:prstGeom prst="rect">
            <a:avLst/>
          </a:prstGeom>
        </p:spPr>
        <p:txBody>
          <a:bodyPr wrap="square">
            <a:spAutoFit/>
          </a:bodyPr>
          <a:lstStyle/>
          <a:p>
            <a:r>
              <a:rPr lang="ru-RU" sz="2100" dirty="0" smtClean="0">
                <a:solidFill>
                  <a:prstClr val="white"/>
                </a:solidFill>
                <a:effectLst>
                  <a:outerShdw blurRad="38100" dist="38100" dir="2700000" algn="tl">
                    <a:srgbClr val="000000">
                      <a:alpha val="43137"/>
                    </a:srgbClr>
                  </a:outerShdw>
                </a:effectLst>
                <a:ea typeface="+mj-ea"/>
                <a:cs typeface="+mj-cs"/>
              </a:rPr>
              <a:t>2. Правило 18.2 (</a:t>
            </a:r>
            <a:r>
              <a:rPr lang="en-US" sz="2100" dirty="0" smtClean="0">
                <a:solidFill>
                  <a:prstClr val="white"/>
                </a:solidFill>
                <a:effectLst>
                  <a:outerShdw blurRad="38100" dist="38100" dir="2700000" algn="tl">
                    <a:srgbClr val="000000">
                      <a:alpha val="43137"/>
                    </a:srgbClr>
                  </a:outerShdw>
                </a:effectLst>
                <a:ea typeface="+mj-ea"/>
                <a:cs typeface="+mj-cs"/>
              </a:rPr>
              <a:t>d</a:t>
            </a:r>
            <a:r>
              <a:rPr lang="ru-RU" sz="2100" dirty="0" smtClean="0">
                <a:solidFill>
                  <a:prstClr val="white"/>
                </a:solidFill>
                <a:effectLst>
                  <a:outerShdw blurRad="38100" dist="38100" dir="2700000" algn="tl">
                    <a:srgbClr val="000000">
                      <a:alpha val="43137"/>
                    </a:srgbClr>
                  </a:outerShdw>
                </a:effectLst>
                <a:ea typeface="+mj-ea"/>
                <a:cs typeface="+mj-cs"/>
              </a:rPr>
              <a:t>)</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lvl="0"/>
            <a:r>
              <a:rPr lang="ru-RU" dirty="0"/>
              <a:t>Правила 18.2(</a:t>
            </a:r>
            <a:r>
              <a:rPr lang="en-US" dirty="0"/>
              <a:t>b</a:t>
            </a:r>
            <a:r>
              <a:rPr lang="ru-RU" dirty="0"/>
              <a:t>) и 18.2(с) больше не применяются, если яхте, имеющей право на </a:t>
            </a:r>
            <a:r>
              <a:rPr lang="ru-RU" i="1" dirty="0"/>
              <a:t>место-у-знака,</a:t>
            </a:r>
            <a:r>
              <a:rPr lang="ru-RU" dirty="0"/>
              <a:t> </a:t>
            </a:r>
            <a:r>
              <a:rPr lang="ru-RU" dirty="0">
                <a:solidFill>
                  <a:srgbClr val="FF0000"/>
                </a:solidFill>
              </a:rPr>
              <a:t>это </a:t>
            </a:r>
            <a:r>
              <a:rPr lang="ru-RU" i="1" dirty="0">
                <a:solidFill>
                  <a:srgbClr val="FF0000"/>
                </a:solidFill>
              </a:rPr>
              <a:t>место-у-знака</a:t>
            </a:r>
            <a:r>
              <a:rPr lang="ru-RU" dirty="0">
                <a:solidFill>
                  <a:srgbClr val="FF0000"/>
                </a:solidFill>
              </a:rPr>
              <a:t> было дано</a:t>
            </a:r>
            <a:r>
              <a:rPr lang="ru-RU" dirty="0"/>
              <a:t>, или она проходит левентик или выходит из </a:t>
            </a:r>
            <a:r>
              <a:rPr lang="ru-RU" i="1" dirty="0"/>
              <a:t>зоны,</a:t>
            </a:r>
            <a:endParaRPr lang="ru-RU" dirty="0"/>
          </a:p>
          <a:p>
            <a:pPr marL="342900" indent="-342900">
              <a:buAutoNum type="arabicPeriod"/>
            </a:pPr>
            <a:endParaRPr lang="ru-RU"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118" y="2204864"/>
            <a:ext cx="3151187"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41550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3137" y="260648"/>
            <a:ext cx="7543800" cy="1130424"/>
          </a:xfrm>
        </p:spPr>
        <p:txBody>
          <a:bodyPr/>
          <a:lstStyle/>
          <a:p>
            <a:pPr algn="ctr"/>
            <a:r>
              <a:rPr lang="ru-RU" sz="3600" dirty="0" smtClean="0"/>
              <a:t/>
            </a:r>
            <a:br>
              <a:rPr lang="ru-RU" sz="3600" dirty="0" smtClean="0"/>
            </a:br>
            <a:r>
              <a:rPr lang="ru-RU" sz="2800" dirty="0" smtClean="0"/>
              <a:t>ППГ 2017-2020</a:t>
            </a:r>
            <a:r>
              <a:rPr lang="ru-RU" sz="3600" dirty="0" smtClean="0"/>
              <a:t/>
            </a:r>
            <a:br>
              <a:rPr lang="ru-RU" sz="3600" dirty="0" smtClean="0"/>
            </a:br>
            <a:r>
              <a:rPr lang="ru-RU" sz="2400" dirty="0" smtClean="0"/>
              <a:t> Основные изменения</a:t>
            </a:r>
            <a:r>
              <a:rPr lang="ru-RU" sz="2400" dirty="0"/>
              <a:t/>
            </a:r>
            <a:br>
              <a:rPr lang="ru-RU" sz="2400" dirty="0"/>
            </a:br>
            <a:r>
              <a:rPr lang="ru-RU" sz="2400" dirty="0"/>
              <a:t>Часть 2 Когда яхты встречаются</a:t>
            </a:r>
          </a:p>
        </p:txBody>
      </p:sp>
      <p:pic>
        <p:nvPicPr>
          <p:cNvPr id="7171" name="Picture 3" descr="E:\Парус_02_06_2015\TSS\Программа\18.2 (d).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985" y="1625330"/>
            <a:ext cx="9448349" cy="5232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0868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7902" y="476672"/>
            <a:ext cx="7543800" cy="1130424"/>
          </a:xfrm>
        </p:spPr>
        <p:txBody>
          <a:bodyPr/>
          <a:lstStyle/>
          <a:p>
            <a:pPr algn="ctr"/>
            <a:r>
              <a:rPr lang="ru-RU" sz="3600" dirty="0" smtClean="0"/>
              <a:t/>
            </a:r>
            <a:br>
              <a:rPr lang="ru-RU" sz="3600" dirty="0" smtClean="0"/>
            </a:br>
            <a:r>
              <a:rPr lang="ru-RU" sz="3200" dirty="0" smtClean="0"/>
              <a:t>ППГ 2017-2020</a:t>
            </a:r>
            <a:r>
              <a:rPr lang="ru-RU" sz="3600" dirty="0" smtClean="0"/>
              <a:t/>
            </a:r>
            <a:br>
              <a:rPr lang="ru-RU" sz="3600" dirty="0" smtClean="0"/>
            </a:br>
            <a:r>
              <a:rPr lang="ru-RU" sz="3600" dirty="0" smtClean="0"/>
              <a:t> </a:t>
            </a:r>
            <a:r>
              <a:rPr lang="ru-RU" sz="2400" dirty="0" smtClean="0"/>
              <a:t>Основные </a:t>
            </a:r>
            <a:r>
              <a:rPr lang="ru-RU" sz="2400" dirty="0"/>
              <a:t>изменения</a:t>
            </a:r>
            <a:br>
              <a:rPr lang="ru-RU" sz="2400" dirty="0"/>
            </a:br>
            <a:r>
              <a:rPr lang="ru-RU" sz="2400" dirty="0"/>
              <a:t>Часть 2 Когда яхты встречаются</a:t>
            </a:r>
          </a:p>
        </p:txBody>
      </p:sp>
      <p:sp>
        <p:nvSpPr>
          <p:cNvPr id="5" name="Прямоугольник 4"/>
          <p:cNvSpPr/>
          <p:nvPr/>
        </p:nvSpPr>
        <p:spPr>
          <a:xfrm>
            <a:off x="884784" y="1700808"/>
            <a:ext cx="7776864" cy="1338828"/>
          </a:xfrm>
          <a:prstGeom prst="rect">
            <a:avLst/>
          </a:prstGeom>
        </p:spPr>
        <p:txBody>
          <a:bodyPr wrap="square">
            <a:spAutoFit/>
          </a:bodyPr>
          <a:lstStyle/>
          <a:p>
            <a:r>
              <a:rPr lang="ru-RU" sz="2100" dirty="0">
                <a:solidFill>
                  <a:prstClr val="white"/>
                </a:solidFill>
                <a:effectLst>
                  <a:outerShdw blurRad="38100" dist="38100" dir="2700000" algn="tl">
                    <a:srgbClr val="000000">
                      <a:alpha val="43137"/>
                    </a:srgbClr>
                  </a:outerShdw>
                </a:effectLst>
                <a:ea typeface="+mj-ea"/>
                <a:cs typeface="+mj-cs"/>
              </a:rPr>
              <a:t>3</a:t>
            </a:r>
            <a:r>
              <a:rPr lang="ru-RU" sz="2100" dirty="0" smtClean="0">
                <a:solidFill>
                  <a:prstClr val="white"/>
                </a:solidFill>
                <a:effectLst>
                  <a:outerShdw blurRad="38100" dist="38100" dir="2700000" algn="tl">
                    <a:srgbClr val="000000">
                      <a:alpha val="43137"/>
                    </a:srgbClr>
                  </a:outerShdw>
                </a:effectLst>
                <a:ea typeface="+mj-ea"/>
                <a:cs typeface="+mj-cs"/>
              </a:rPr>
              <a:t>. Правило 18.3  Поворот оверштаг в зоне</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pic>
        <p:nvPicPr>
          <p:cNvPr id="19458" name="Picture 2" descr="E:\Парус_02_06_2015\Правила\Презентации\Правило 18\знак или препятствие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370222"/>
            <a:ext cx="6133264" cy="394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9181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7902" y="476672"/>
            <a:ext cx="7543800" cy="1130424"/>
          </a:xfrm>
        </p:spPr>
        <p:txBody>
          <a:bodyPr/>
          <a:lstStyle/>
          <a:p>
            <a:pPr algn="ctr"/>
            <a:r>
              <a:rPr lang="ru-RU" sz="3600" dirty="0" smtClean="0"/>
              <a:t/>
            </a:r>
            <a:br>
              <a:rPr lang="ru-RU" sz="3600" dirty="0" smtClean="0"/>
            </a:br>
            <a:r>
              <a:rPr lang="ru-RU" sz="3200" dirty="0" smtClean="0"/>
              <a:t>ППГ 2017-2020</a:t>
            </a:r>
            <a:r>
              <a:rPr lang="ru-RU" sz="3600" dirty="0" smtClean="0"/>
              <a:t/>
            </a:r>
            <a:br>
              <a:rPr lang="ru-RU" sz="3600" dirty="0" smtClean="0"/>
            </a:br>
            <a:r>
              <a:rPr lang="ru-RU" sz="3600" dirty="0" smtClean="0"/>
              <a:t> </a:t>
            </a:r>
            <a:r>
              <a:rPr lang="ru-RU" sz="2400" dirty="0" smtClean="0"/>
              <a:t>Основные </a:t>
            </a:r>
            <a:r>
              <a:rPr lang="ru-RU" sz="2400" dirty="0"/>
              <a:t>изменения</a:t>
            </a:r>
            <a:br>
              <a:rPr lang="ru-RU" sz="2400" dirty="0"/>
            </a:br>
            <a:r>
              <a:rPr lang="ru-RU" sz="2400" dirty="0"/>
              <a:t>Часть 2 Когда яхты встречаются</a:t>
            </a:r>
          </a:p>
        </p:txBody>
      </p:sp>
      <p:sp>
        <p:nvSpPr>
          <p:cNvPr id="5" name="Прямоугольник 4"/>
          <p:cNvSpPr/>
          <p:nvPr/>
        </p:nvSpPr>
        <p:spPr>
          <a:xfrm>
            <a:off x="884784" y="1700808"/>
            <a:ext cx="7776864" cy="1338828"/>
          </a:xfrm>
          <a:prstGeom prst="rect">
            <a:avLst/>
          </a:prstGeom>
        </p:spPr>
        <p:txBody>
          <a:bodyPr wrap="square">
            <a:spAutoFit/>
          </a:bodyPr>
          <a:lstStyle/>
          <a:p>
            <a:r>
              <a:rPr lang="ru-RU" sz="2100" dirty="0">
                <a:solidFill>
                  <a:prstClr val="white"/>
                </a:solidFill>
                <a:effectLst>
                  <a:outerShdw blurRad="38100" dist="38100" dir="2700000" algn="tl">
                    <a:srgbClr val="000000">
                      <a:alpha val="43137"/>
                    </a:srgbClr>
                  </a:outerShdw>
                </a:effectLst>
                <a:ea typeface="+mj-ea"/>
                <a:cs typeface="+mj-cs"/>
              </a:rPr>
              <a:t>3</a:t>
            </a:r>
            <a:r>
              <a:rPr lang="ru-RU" sz="2100" dirty="0" smtClean="0">
                <a:solidFill>
                  <a:prstClr val="white"/>
                </a:solidFill>
                <a:effectLst>
                  <a:outerShdw blurRad="38100" dist="38100" dir="2700000" algn="tl">
                    <a:srgbClr val="000000">
                      <a:alpha val="43137"/>
                    </a:srgbClr>
                  </a:outerShdw>
                </a:effectLst>
                <a:ea typeface="+mj-ea"/>
                <a:cs typeface="+mj-cs"/>
              </a:rPr>
              <a:t>. Правило 18.3  Поворот оверштаг в зоне</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pic>
        <p:nvPicPr>
          <p:cNvPr id="9219" name="Picture 3" descr="E:\Парус_02_06_2015\TSS\Программа\18.3_port rounding.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 y="1594549"/>
            <a:ext cx="9503931" cy="526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536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7848" y="836712"/>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84784" y="2492896"/>
            <a:ext cx="7776864" cy="3554819"/>
          </a:xfrm>
          <a:prstGeom prst="rect">
            <a:avLst/>
          </a:prstGeom>
        </p:spPr>
        <p:txBody>
          <a:bodyPr wrap="square">
            <a:spAutoFit/>
          </a:bodyPr>
          <a:lstStyle/>
          <a:p>
            <a:r>
              <a:rPr lang="ru-RU" sz="2100" dirty="0">
                <a:solidFill>
                  <a:prstClr val="white"/>
                </a:solidFill>
                <a:effectLst>
                  <a:outerShdw blurRad="38100" dist="38100" dir="2700000" algn="tl">
                    <a:srgbClr val="000000">
                      <a:alpha val="43137"/>
                    </a:srgbClr>
                  </a:outerShdw>
                </a:effectLst>
                <a:ea typeface="+mj-ea"/>
                <a:cs typeface="+mj-cs"/>
              </a:rPr>
              <a:t>3</a:t>
            </a:r>
            <a:r>
              <a:rPr lang="ru-RU" sz="2100" dirty="0" smtClean="0">
                <a:solidFill>
                  <a:prstClr val="white"/>
                </a:solidFill>
                <a:effectLst>
                  <a:outerShdw blurRad="38100" dist="38100" dir="2700000" algn="tl">
                    <a:srgbClr val="000000">
                      <a:alpha val="43137"/>
                    </a:srgbClr>
                  </a:outerShdw>
                </a:effectLst>
                <a:ea typeface="+mj-ea"/>
                <a:cs typeface="+mj-cs"/>
              </a:rPr>
              <a:t>. Правило 18.3  Поворот оверштаг в зоне</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dirty="0">
                <a:solidFill>
                  <a:srgbClr val="FF0000"/>
                </a:solidFill>
              </a:rPr>
              <a:t>Если яхта в </a:t>
            </a:r>
            <a:r>
              <a:rPr lang="ru-RU" i="1" dirty="0">
                <a:solidFill>
                  <a:srgbClr val="FF0000"/>
                </a:solidFill>
              </a:rPr>
              <a:t>зоне</a:t>
            </a:r>
            <a:r>
              <a:rPr lang="ru-RU" dirty="0">
                <a:solidFill>
                  <a:srgbClr val="FF0000"/>
                </a:solidFill>
              </a:rPr>
              <a:t> </a:t>
            </a:r>
            <a:r>
              <a:rPr lang="ru-RU" i="1" dirty="0">
                <a:solidFill>
                  <a:srgbClr val="FF0000"/>
                </a:solidFill>
              </a:rPr>
              <a:t>знака</a:t>
            </a:r>
            <a:r>
              <a:rPr lang="ru-RU" dirty="0">
                <a:solidFill>
                  <a:srgbClr val="FF0000"/>
                </a:solidFill>
              </a:rPr>
              <a:t>, который предписано оставить по левому борту, проходит левентик с </a:t>
            </a:r>
            <a:r>
              <a:rPr lang="ru-RU" i="1" dirty="0">
                <a:solidFill>
                  <a:srgbClr val="FF0000"/>
                </a:solidFill>
              </a:rPr>
              <a:t>левого </a:t>
            </a:r>
            <a:r>
              <a:rPr lang="ru-RU" i="1" dirty="0" err="1">
                <a:solidFill>
                  <a:srgbClr val="FF0000"/>
                </a:solidFill>
              </a:rPr>
              <a:t>галса</a:t>
            </a:r>
            <a:r>
              <a:rPr lang="ru-RU" dirty="0">
                <a:solidFill>
                  <a:srgbClr val="FF0000"/>
                </a:solidFill>
              </a:rPr>
              <a:t> на </a:t>
            </a:r>
            <a:r>
              <a:rPr lang="ru-RU" i="1" dirty="0">
                <a:solidFill>
                  <a:srgbClr val="FF0000"/>
                </a:solidFill>
              </a:rPr>
              <a:t>правый </a:t>
            </a:r>
            <a:r>
              <a:rPr lang="ru-RU" i="1" dirty="0" err="1">
                <a:solidFill>
                  <a:srgbClr val="FF0000"/>
                </a:solidFill>
              </a:rPr>
              <a:t>галс</a:t>
            </a:r>
            <a:r>
              <a:rPr lang="ru-RU" dirty="0">
                <a:solidFill>
                  <a:srgbClr val="FF0000"/>
                </a:solidFill>
              </a:rPr>
              <a:t> и затем </a:t>
            </a:r>
            <a:r>
              <a:rPr lang="ru-RU" i="1" dirty="0">
                <a:solidFill>
                  <a:srgbClr val="FF0000"/>
                </a:solidFill>
              </a:rPr>
              <a:t>выходит</a:t>
            </a:r>
            <a:r>
              <a:rPr lang="ru-RU" dirty="0">
                <a:solidFill>
                  <a:srgbClr val="FF0000"/>
                </a:solidFill>
              </a:rPr>
              <a:t> на </a:t>
            </a:r>
            <a:r>
              <a:rPr lang="ru-RU" i="1" dirty="0">
                <a:solidFill>
                  <a:srgbClr val="FF0000"/>
                </a:solidFill>
              </a:rPr>
              <a:t>знак</a:t>
            </a:r>
            <a:r>
              <a:rPr lang="ru-RU" dirty="0">
                <a:solidFill>
                  <a:srgbClr val="FF0000"/>
                </a:solidFill>
              </a:rPr>
              <a:t>, она не должна вынуждать яхту, которая находилась на </a:t>
            </a:r>
            <a:r>
              <a:rPr lang="ru-RU" i="1" dirty="0">
                <a:solidFill>
                  <a:srgbClr val="FF0000"/>
                </a:solidFill>
              </a:rPr>
              <a:t>правом </a:t>
            </a:r>
            <a:r>
              <a:rPr lang="ru-RU" i="1" dirty="0" err="1">
                <a:solidFill>
                  <a:srgbClr val="FF0000"/>
                </a:solidFill>
              </a:rPr>
              <a:t>галсе</a:t>
            </a:r>
            <a:r>
              <a:rPr lang="ru-RU" dirty="0">
                <a:solidFill>
                  <a:srgbClr val="FF0000"/>
                </a:solidFill>
              </a:rPr>
              <a:t> с момента своего входа в </a:t>
            </a:r>
            <a:r>
              <a:rPr lang="ru-RU" i="1" dirty="0">
                <a:solidFill>
                  <a:srgbClr val="FF0000"/>
                </a:solidFill>
              </a:rPr>
              <a:t>зону,</a:t>
            </a:r>
            <a:r>
              <a:rPr lang="ru-RU" dirty="0">
                <a:solidFill>
                  <a:srgbClr val="FF0000"/>
                </a:solidFill>
              </a:rPr>
              <a:t> идти выше крутого бейдевинда, чтобы избежать контакта, и должна дать </a:t>
            </a:r>
            <a:r>
              <a:rPr lang="ru-RU" i="1" dirty="0">
                <a:solidFill>
                  <a:srgbClr val="FF0000"/>
                </a:solidFill>
              </a:rPr>
              <a:t>место-у-знака, </a:t>
            </a:r>
            <a:r>
              <a:rPr lang="ru-RU" dirty="0">
                <a:solidFill>
                  <a:srgbClr val="FF0000"/>
                </a:solidFill>
              </a:rPr>
              <a:t>если эта яхта оказывается внутренней св</a:t>
            </a:r>
            <a:r>
              <a:rPr lang="ru-RU" i="1" dirty="0">
                <a:solidFill>
                  <a:srgbClr val="FF0000"/>
                </a:solidFill>
              </a:rPr>
              <a:t>язанной</a:t>
            </a:r>
            <a:r>
              <a:rPr lang="ru-RU" dirty="0">
                <a:solidFill>
                  <a:srgbClr val="FF0000"/>
                </a:solidFill>
              </a:rPr>
              <a:t> с ней. Когда между яхтами применяется это правило, то правило 18.2 не применяется между ними. </a:t>
            </a:r>
          </a:p>
          <a:p>
            <a:pPr marL="342900" indent="-342900">
              <a:buAutoNum type="arabicPeriod"/>
            </a:pPr>
            <a:endParaRPr lang="ru-RU" dirty="0"/>
          </a:p>
        </p:txBody>
      </p:sp>
    </p:spTree>
    <p:extLst>
      <p:ext uri="{BB962C8B-B14F-4D97-AF65-F5344CB8AC3E}">
        <p14:creationId xmlns:p14="http://schemas.microsoft.com/office/powerpoint/2010/main" val="29571800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7902" y="476672"/>
            <a:ext cx="7543800" cy="1130424"/>
          </a:xfrm>
        </p:spPr>
        <p:txBody>
          <a:bodyPr/>
          <a:lstStyle/>
          <a:p>
            <a:pPr algn="ctr"/>
            <a:r>
              <a:rPr lang="ru-RU" sz="3600" dirty="0" smtClean="0"/>
              <a:t/>
            </a:r>
            <a:br>
              <a:rPr lang="ru-RU" sz="3600" dirty="0" smtClean="0"/>
            </a:br>
            <a:r>
              <a:rPr lang="ru-RU" sz="3200" dirty="0" smtClean="0"/>
              <a:t>ППГ 2017-2020</a:t>
            </a:r>
            <a:r>
              <a:rPr lang="ru-RU" sz="3600" dirty="0" smtClean="0"/>
              <a:t/>
            </a:r>
            <a:br>
              <a:rPr lang="ru-RU" sz="3600" dirty="0" smtClean="0"/>
            </a:br>
            <a:r>
              <a:rPr lang="ru-RU" sz="3600" dirty="0" smtClean="0"/>
              <a:t> </a:t>
            </a:r>
            <a:r>
              <a:rPr lang="ru-RU" sz="2400" dirty="0" smtClean="0"/>
              <a:t>Основные </a:t>
            </a:r>
            <a:r>
              <a:rPr lang="ru-RU" sz="2400" dirty="0"/>
              <a:t>изменения</a:t>
            </a:r>
            <a:br>
              <a:rPr lang="ru-RU" sz="2400" dirty="0"/>
            </a:br>
            <a:r>
              <a:rPr lang="ru-RU" sz="2400" dirty="0"/>
              <a:t>Часть 2 Когда яхты встречаются</a:t>
            </a:r>
          </a:p>
        </p:txBody>
      </p:sp>
      <p:sp>
        <p:nvSpPr>
          <p:cNvPr id="5" name="Прямоугольник 4"/>
          <p:cNvSpPr/>
          <p:nvPr/>
        </p:nvSpPr>
        <p:spPr>
          <a:xfrm>
            <a:off x="5004048" y="1700808"/>
            <a:ext cx="3657600" cy="1661993"/>
          </a:xfrm>
          <a:prstGeom prst="rect">
            <a:avLst/>
          </a:prstGeom>
        </p:spPr>
        <p:txBody>
          <a:bodyPr wrap="square">
            <a:spAutoFit/>
          </a:bodyPr>
          <a:lstStyle/>
          <a:p>
            <a:r>
              <a:rPr lang="ru-RU" sz="2100" dirty="0">
                <a:solidFill>
                  <a:prstClr val="white"/>
                </a:solidFill>
                <a:effectLst>
                  <a:outerShdw blurRad="38100" dist="38100" dir="2700000" algn="tl">
                    <a:srgbClr val="000000">
                      <a:alpha val="43137"/>
                    </a:srgbClr>
                  </a:outerShdw>
                </a:effectLst>
                <a:ea typeface="+mj-ea"/>
                <a:cs typeface="+mj-cs"/>
              </a:rPr>
              <a:t>3</a:t>
            </a:r>
            <a:r>
              <a:rPr lang="ru-RU" sz="2100" dirty="0" smtClean="0">
                <a:solidFill>
                  <a:prstClr val="white"/>
                </a:solidFill>
                <a:effectLst>
                  <a:outerShdw blurRad="38100" dist="38100" dir="2700000" algn="tl">
                    <a:srgbClr val="000000">
                      <a:alpha val="43137"/>
                    </a:srgbClr>
                  </a:outerShdw>
                </a:effectLst>
                <a:ea typeface="+mj-ea"/>
                <a:cs typeface="+mj-cs"/>
              </a:rPr>
              <a:t>. Правило 18.3  Поворот оверштаг в зоне</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404" y="2924944"/>
            <a:ext cx="3733031" cy="3514430"/>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1039" y="2924944"/>
            <a:ext cx="3503617" cy="3495008"/>
          </a:xfrm>
          <a:prstGeom prst="rect">
            <a:avLst/>
          </a:prstGeom>
        </p:spPr>
      </p:pic>
      <p:sp>
        <p:nvSpPr>
          <p:cNvPr id="7" name="Прямоугольник 6"/>
          <p:cNvSpPr/>
          <p:nvPr/>
        </p:nvSpPr>
        <p:spPr>
          <a:xfrm>
            <a:off x="506835" y="1735882"/>
            <a:ext cx="3657600" cy="1661993"/>
          </a:xfrm>
          <a:prstGeom prst="rect">
            <a:avLst/>
          </a:prstGeom>
        </p:spPr>
        <p:txBody>
          <a:bodyPr wrap="square">
            <a:spAutoFit/>
          </a:bodyPr>
          <a:lstStyle/>
          <a:p>
            <a:r>
              <a:rPr lang="ru-RU" sz="2100" strike="sngStrike" dirty="0">
                <a:solidFill>
                  <a:srgbClr val="FF0000"/>
                </a:solidFill>
                <a:effectLst>
                  <a:outerShdw blurRad="38100" dist="38100" dir="2700000" algn="tl">
                    <a:srgbClr val="000000">
                      <a:alpha val="43137"/>
                    </a:srgbClr>
                  </a:outerShdw>
                </a:effectLst>
                <a:ea typeface="+mj-ea"/>
                <a:cs typeface="+mj-cs"/>
              </a:rPr>
              <a:t>3</a:t>
            </a:r>
            <a:r>
              <a:rPr lang="ru-RU" sz="2100" strike="sngStrike" dirty="0" smtClean="0">
                <a:solidFill>
                  <a:srgbClr val="FF0000"/>
                </a:solidFill>
                <a:effectLst>
                  <a:outerShdw blurRad="38100" dist="38100" dir="2700000" algn="tl">
                    <a:srgbClr val="000000">
                      <a:alpha val="43137"/>
                    </a:srgbClr>
                  </a:outerShdw>
                </a:effectLst>
                <a:ea typeface="+mj-ea"/>
                <a:cs typeface="+mj-cs"/>
              </a:rPr>
              <a:t>. Правило 18.3  Поворот оверштаг в зоне</a:t>
            </a:r>
          </a:p>
          <a:p>
            <a:pPr marL="342900" indent="-342900">
              <a:buAutoNum type="arabicPeriod"/>
            </a:pPr>
            <a:endParaRPr lang="ru-RU" sz="2100" dirty="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sz="2100" dirty="0" smtClean="0">
              <a:solidFill>
                <a:prstClr val="white"/>
              </a:solidFill>
              <a:effectLst>
                <a:outerShdw blurRad="38100" dist="38100" dir="2700000" algn="tl">
                  <a:srgbClr val="000000">
                    <a:alpha val="43137"/>
                  </a:srgbClr>
                </a:outerShdw>
              </a:effectLst>
              <a:ea typeface="+mj-ea"/>
              <a:cs typeface="+mj-cs"/>
            </a:endParaRPr>
          </a:p>
          <a:p>
            <a:pPr marL="342900" indent="-342900">
              <a:buAutoNum type="arabicPeriod"/>
            </a:pPr>
            <a:endParaRPr lang="ru-RU" dirty="0"/>
          </a:p>
        </p:txBody>
      </p:sp>
    </p:spTree>
    <p:extLst>
      <p:ext uri="{BB962C8B-B14F-4D97-AF65-F5344CB8AC3E}">
        <p14:creationId xmlns:p14="http://schemas.microsoft.com/office/powerpoint/2010/main" val="389876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692696"/>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755576" y="1412776"/>
            <a:ext cx="7776864" cy="1292662"/>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 Правило 19.1 </a:t>
            </a:r>
          </a:p>
          <a:p>
            <a:endParaRPr lang="ru-RU" dirty="0" smtClean="0">
              <a:solidFill>
                <a:srgbClr val="FF0000"/>
              </a:solidFill>
            </a:endParaRPr>
          </a:p>
          <a:p>
            <a:pPr marL="342900" indent="-342900">
              <a:buAutoNum type="arabicPeriod"/>
            </a:pPr>
            <a:endParaRPr lang="ru-RU" dirty="0"/>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680" y="2564904"/>
            <a:ext cx="5148064" cy="3853463"/>
          </a:xfrm>
          <a:prstGeom prst="rect">
            <a:avLst/>
          </a:prstGeom>
        </p:spPr>
      </p:pic>
    </p:spTree>
    <p:extLst>
      <p:ext uri="{BB962C8B-B14F-4D97-AF65-F5344CB8AC3E}">
        <p14:creationId xmlns:p14="http://schemas.microsoft.com/office/powerpoint/2010/main" val="39029213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692696"/>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9592" y="2132856"/>
            <a:ext cx="7776864" cy="4378122"/>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a:solidFill>
                  <a:prstClr val="white"/>
                </a:solidFill>
                <a:effectLst>
                  <a:outerShdw blurRad="38100" dist="38100" dir="2700000" algn="tl">
                    <a:srgbClr val="000000">
                      <a:alpha val="43137"/>
                    </a:srgbClr>
                  </a:outerShdw>
                </a:effectLst>
                <a:ea typeface="+mj-ea"/>
                <a:cs typeface="+mj-cs"/>
              </a:rPr>
              <a:t>4</a:t>
            </a:r>
            <a:r>
              <a:rPr lang="ru-RU" sz="2100" dirty="0" smtClean="0">
                <a:solidFill>
                  <a:prstClr val="white"/>
                </a:solidFill>
                <a:effectLst>
                  <a:outerShdw blurRad="38100" dist="38100" dir="2700000" algn="tl">
                    <a:srgbClr val="000000">
                      <a:alpha val="43137"/>
                    </a:srgbClr>
                  </a:outerShdw>
                </a:effectLst>
                <a:ea typeface="+mj-ea"/>
                <a:cs typeface="+mj-cs"/>
              </a:rPr>
              <a:t>. Правило 19.1 </a:t>
            </a:r>
          </a:p>
          <a:p>
            <a:pPr algn="just">
              <a:lnSpc>
                <a:spcPct val="115000"/>
              </a:lnSpc>
              <a:spcBef>
                <a:spcPts val="600"/>
              </a:spcBef>
              <a:spcAft>
                <a:spcPts val="0"/>
              </a:spcAft>
              <a:tabLst>
                <a:tab pos="450215" algn="l"/>
              </a:tabLst>
            </a:pPr>
            <a:r>
              <a:rPr lang="ru-RU" dirty="0" smtClean="0">
                <a:solidFill>
                  <a:srgbClr val="FF0000"/>
                </a:solidFill>
              </a:rPr>
              <a:t> </a:t>
            </a:r>
            <a:r>
              <a:rPr lang="ru-RU" b="1" dirty="0">
                <a:latin typeface="Times New Roman"/>
                <a:ea typeface="Times New Roman"/>
                <a:cs typeface="Times New Roman"/>
              </a:rPr>
              <a:t>19.1.	Когда применяется правило 19</a:t>
            </a:r>
            <a:endParaRPr lang="ru-RU" sz="1400" dirty="0">
              <a:latin typeface="Calibri"/>
              <a:ea typeface="Times New Roman"/>
              <a:cs typeface="Times New Roman"/>
            </a:endParaRPr>
          </a:p>
          <a:p>
            <a:pPr marL="450215" algn="just">
              <a:lnSpc>
                <a:spcPct val="115000"/>
              </a:lnSpc>
              <a:spcBef>
                <a:spcPts val="600"/>
              </a:spcBef>
              <a:spcAft>
                <a:spcPts val="0"/>
              </a:spcAft>
              <a:tabLst>
                <a:tab pos="450215" algn="l"/>
              </a:tabLst>
            </a:pPr>
            <a:r>
              <a:rPr lang="ru-RU" dirty="0">
                <a:latin typeface="Times New Roman"/>
                <a:ea typeface="Times New Roman"/>
                <a:cs typeface="Times New Roman"/>
              </a:rPr>
              <a:t>Правило 19 применяется между </a:t>
            </a:r>
            <a:r>
              <a:rPr lang="ru-RU" dirty="0">
                <a:solidFill>
                  <a:srgbClr val="FF0000"/>
                </a:solidFill>
                <a:latin typeface="Times New Roman"/>
                <a:ea typeface="Times New Roman"/>
                <a:cs typeface="Times New Roman"/>
              </a:rPr>
              <a:t>двумя</a:t>
            </a:r>
            <a:r>
              <a:rPr lang="ru-RU" dirty="0">
                <a:latin typeface="Times New Roman"/>
                <a:ea typeface="Times New Roman"/>
                <a:cs typeface="Times New Roman"/>
              </a:rPr>
              <a:t> яхтами у </a:t>
            </a:r>
            <a:r>
              <a:rPr lang="ru-RU" i="1" dirty="0">
                <a:latin typeface="Times New Roman"/>
                <a:ea typeface="Times New Roman"/>
                <a:cs typeface="Times New Roman"/>
              </a:rPr>
              <a:t>препятствия </a:t>
            </a:r>
            <a:r>
              <a:rPr lang="ru-RU" dirty="0">
                <a:latin typeface="Times New Roman"/>
                <a:ea typeface="Times New Roman"/>
                <a:cs typeface="Times New Roman"/>
              </a:rPr>
              <a:t>за исключением случаев</a:t>
            </a:r>
            <a:endParaRPr lang="ru-RU" sz="1400" dirty="0">
              <a:latin typeface="Calibri"/>
              <a:ea typeface="Times New Roman"/>
              <a:cs typeface="Times New Roman"/>
            </a:endParaRPr>
          </a:p>
          <a:p>
            <a:pPr marL="342900" lvl="0" indent="-342900" algn="just">
              <a:spcBef>
                <a:spcPts val="600"/>
              </a:spcBef>
              <a:spcAft>
                <a:spcPts val="0"/>
              </a:spcAft>
              <a:buFont typeface="+mj-lt"/>
              <a:buAutoNum type="alphaLcParenR"/>
              <a:tabLst>
                <a:tab pos="810260" algn="l"/>
              </a:tabLst>
            </a:pPr>
            <a:r>
              <a:rPr lang="ru-RU" dirty="0">
                <a:latin typeface="Times New Roman"/>
                <a:ea typeface="Times New Roman"/>
              </a:rPr>
              <a:t>когда </a:t>
            </a:r>
            <a:r>
              <a:rPr lang="ru-RU" i="1" dirty="0">
                <a:latin typeface="Times New Roman"/>
                <a:ea typeface="Times New Roman"/>
              </a:rPr>
              <a:t>препятствие</a:t>
            </a:r>
            <a:r>
              <a:rPr lang="ru-RU" dirty="0">
                <a:latin typeface="Times New Roman"/>
                <a:ea typeface="Times New Roman"/>
              </a:rPr>
              <a:t> является </a:t>
            </a:r>
            <a:r>
              <a:rPr lang="ru-RU" i="1" dirty="0">
                <a:latin typeface="Times New Roman"/>
                <a:ea typeface="Times New Roman"/>
              </a:rPr>
              <a:t>знаком</a:t>
            </a:r>
            <a:r>
              <a:rPr lang="ru-RU" dirty="0">
                <a:latin typeface="Times New Roman"/>
                <a:ea typeface="Times New Roman"/>
              </a:rPr>
              <a:t>,</a:t>
            </a:r>
            <a:r>
              <a:rPr lang="ru-RU" b="1" dirty="0">
                <a:latin typeface="Times New Roman"/>
                <a:ea typeface="Times New Roman"/>
              </a:rPr>
              <a:t> </a:t>
            </a:r>
            <a:r>
              <a:rPr lang="ru-RU" dirty="0">
                <a:latin typeface="Times New Roman"/>
                <a:ea typeface="Times New Roman"/>
              </a:rPr>
              <a:t>который яхты обязаны оставить с одного и того же борта, или</a:t>
            </a:r>
            <a:endParaRPr lang="ru-RU" sz="1100" dirty="0">
              <a:latin typeface="Arial"/>
              <a:ea typeface="Times New Roman"/>
            </a:endParaRPr>
          </a:p>
          <a:p>
            <a:pPr marL="342900" lvl="0" indent="-342900" algn="just">
              <a:spcBef>
                <a:spcPts val="600"/>
              </a:spcBef>
              <a:spcAft>
                <a:spcPts val="0"/>
              </a:spcAft>
              <a:buFont typeface="+mj-lt"/>
              <a:buAutoNum type="alphaLcParenR"/>
              <a:tabLst>
                <a:tab pos="810260" algn="l"/>
              </a:tabLst>
            </a:pPr>
            <a:r>
              <a:rPr lang="ru-RU" dirty="0">
                <a:solidFill>
                  <a:srgbClr val="FF0000"/>
                </a:solidFill>
                <a:latin typeface="Times New Roman"/>
                <a:ea typeface="Times New Roman"/>
              </a:rPr>
              <a:t>когда правило 18 применяется между яхтами, а </a:t>
            </a:r>
            <a:r>
              <a:rPr lang="ru-RU" i="1" dirty="0">
                <a:solidFill>
                  <a:srgbClr val="FF0000"/>
                </a:solidFill>
                <a:latin typeface="Times New Roman"/>
                <a:ea typeface="Times New Roman"/>
              </a:rPr>
              <a:t>препятствием</a:t>
            </a:r>
            <a:r>
              <a:rPr lang="ru-RU" dirty="0">
                <a:solidFill>
                  <a:srgbClr val="FF0000"/>
                </a:solidFill>
                <a:latin typeface="Times New Roman"/>
                <a:ea typeface="Times New Roman"/>
              </a:rPr>
              <a:t> является другая яхта, </a:t>
            </a:r>
            <a:r>
              <a:rPr lang="ru-RU" i="1" dirty="0">
                <a:solidFill>
                  <a:srgbClr val="FF0000"/>
                </a:solidFill>
                <a:latin typeface="Times New Roman"/>
                <a:ea typeface="Times New Roman"/>
              </a:rPr>
              <a:t>связанная</a:t>
            </a:r>
            <a:r>
              <a:rPr lang="ru-RU" dirty="0">
                <a:solidFill>
                  <a:srgbClr val="FF0000"/>
                </a:solidFill>
                <a:latin typeface="Times New Roman"/>
                <a:ea typeface="Times New Roman"/>
              </a:rPr>
              <a:t> с каждой из них. </a:t>
            </a:r>
            <a:endParaRPr lang="ru-RU" sz="1100" dirty="0">
              <a:solidFill>
                <a:srgbClr val="FF0000"/>
              </a:solidFill>
              <a:latin typeface="Arial"/>
              <a:ea typeface="Times New Roman"/>
            </a:endParaRPr>
          </a:p>
          <a:p>
            <a:pPr marL="450215" marR="3175" algn="just">
              <a:lnSpc>
                <a:spcPct val="115000"/>
              </a:lnSpc>
              <a:spcBef>
                <a:spcPts val="600"/>
              </a:spcBef>
              <a:spcAft>
                <a:spcPts val="0"/>
              </a:spcAft>
            </a:pPr>
            <a:r>
              <a:rPr lang="ru-RU" dirty="0">
                <a:latin typeface="Times New Roman"/>
                <a:ea typeface="Times New Roman"/>
                <a:cs typeface="Times New Roman"/>
              </a:rPr>
              <a:t>Однако у протяженного </a:t>
            </a:r>
            <a:r>
              <a:rPr lang="ru-RU" i="1" dirty="0">
                <a:latin typeface="Times New Roman"/>
                <a:ea typeface="Times New Roman"/>
                <a:cs typeface="Times New Roman"/>
              </a:rPr>
              <a:t>препятствия </a:t>
            </a:r>
            <a:r>
              <a:rPr lang="ru-RU" dirty="0">
                <a:latin typeface="Times New Roman"/>
                <a:ea typeface="Times New Roman"/>
                <a:cs typeface="Times New Roman"/>
              </a:rPr>
              <a:t>правило 19 применяется всегда, а правило 18 не применяется.</a:t>
            </a:r>
            <a:endParaRPr lang="ru-RU" sz="1400" dirty="0">
              <a:latin typeface="Calibri"/>
              <a:ea typeface="Times New Roman"/>
              <a:cs typeface="Times New Roman"/>
            </a:endParaRPr>
          </a:p>
          <a:p>
            <a:endParaRPr lang="ru-RU" dirty="0" smtClean="0">
              <a:solidFill>
                <a:srgbClr val="FF0000"/>
              </a:solidFill>
            </a:endParaRPr>
          </a:p>
          <a:p>
            <a:pPr marL="342900" indent="-342900">
              <a:buAutoNum type="arabicPeriod"/>
            </a:pPr>
            <a:endParaRPr lang="ru-RU" dirty="0"/>
          </a:p>
        </p:txBody>
      </p:sp>
    </p:spTree>
    <p:extLst>
      <p:ext uri="{BB962C8B-B14F-4D97-AF65-F5344CB8AC3E}">
        <p14:creationId xmlns:p14="http://schemas.microsoft.com/office/powerpoint/2010/main" val="6372697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692696"/>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4355976" y="1916832"/>
            <a:ext cx="4320480" cy="2910027"/>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marL="450215" algn="just">
              <a:lnSpc>
                <a:spcPct val="115000"/>
              </a:lnSpc>
              <a:spcBef>
                <a:spcPts val="600"/>
              </a:spcBef>
              <a:tabLst>
                <a:tab pos="450215" algn="l"/>
              </a:tabLst>
            </a:pPr>
            <a:r>
              <a:rPr lang="ru-RU" dirty="0" smtClean="0">
                <a:latin typeface="Times New Roman"/>
                <a:ea typeface="Times New Roman"/>
                <a:cs typeface="Times New Roman"/>
              </a:rPr>
              <a:t>Правило 19 применяется между </a:t>
            </a:r>
            <a:r>
              <a:rPr lang="ru-RU" dirty="0" smtClean="0">
                <a:solidFill>
                  <a:srgbClr val="FF0000"/>
                </a:solidFill>
                <a:latin typeface="Times New Roman"/>
                <a:ea typeface="Times New Roman"/>
                <a:cs typeface="Times New Roman"/>
              </a:rPr>
              <a:t>двумя</a:t>
            </a:r>
            <a:r>
              <a:rPr lang="ru-RU" dirty="0" smtClean="0">
                <a:latin typeface="Times New Roman"/>
                <a:ea typeface="Times New Roman"/>
                <a:cs typeface="Times New Roman"/>
              </a:rPr>
              <a:t> яхтами у </a:t>
            </a:r>
            <a:r>
              <a:rPr lang="ru-RU" i="1" dirty="0" smtClean="0">
                <a:latin typeface="Times New Roman"/>
                <a:ea typeface="Times New Roman"/>
                <a:cs typeface="Times New Roman"/>
              </a:rPr>
              <a:t>препятствия </a:t>
            </a:r>
            <a:r>
              <a:rPr lang="ru-RU" dirty="0" smtClean="0">
                <a:latin typeface="Times New Roman"/>
                <a:ea typeface="Times New Roman"/>
                <a:cs typeface="Times New Roman"/>
              </a:rPr>
              <a:t>за исключением случаев</a:t>
            </a:r>
            <a:endParaRPr lang="ru-RU" sz="1400" dirty="0" smtClean="0">
              <a:latin typeface="Calibri"/>
              <a:ea typeface="Times New Roman"/>
              <a:cs typeface="Times New Roman"/>
            </a:endParaRPr>
          </a:p>
          <a:p>
            <a:pPr algn="just">
              <a:spcBef>
                <a:spcPts val="600"/>
              </a:spcBef>
              <a:tabLst>
                <a:tab pos="810260" algn="l"/>
              </a:tabLst>
            </a:pPr>
            <a:r>
              <a:rPr lang="ru-RU" dirty="0" smtClean="0">
                <a:solidFill>
                  <a:srgbClr val="FF0000"/>
                </a:solidFill>
                <a:latin typeface="Times New Roman"/>
                <a:ea typeface="Times New Roman"/>
              </a:rPr>
              <a:t>         когда </a:t>
            </a:r>
            <a:r>
              <a:rPr lang="ru-RU" dirty="0">
                <a:solidFill>
                  <a:srgbClr val="FF0000"/>
                </a:solidFill>
                <a:latin typeface="Times New Roman"/>
                <a:ea typeface="Times New Roman"/>
              </a:rPr>
              <a:t>правило 18 применяется между </a:t>
            </a:r>
            <a:r>
              <a:rPr lang="ru-RU" dirty="0" smtClean="0">
                <a:solidFill>
                  <a:srgbClr val="FF0000"/>
                </a:solidFill>
                <a:latin typeface="Times New Roman"/>
                <a:ea typeface="Times New Roman"/>
              </a:rPr>
              <a:t>             яхтами, а </a:t>
            </a:r>
            <a:r>
              <a:rPr lang="ru-RU" i="1" dirty="0" smtClean="0">
                <a:solidFill>
                  <a:srgbClr val="FF0000"/>
                </a:solidFill>
                <a:latin typeface="Times New Roman"/>
                <a:ea typeface="Times New Roman"/>
              </a:rPr>
              <a:t>препятствием</a:t>
            </a:r>
            <a:r>
              <a:rPr lang="ru-RU" dirty="0" smtClean="0">
                <a:solidFill>
                  <a:srgbClr val="FF0000"/>
                </a:solidFill>
                <a:latin typeface="Times New Roman"/>
                <a:ea typeface="Times New Roman"/>
              </a:rPr>
              <a:t> является 	другая яхта, </a:t>
            </a:r>
            <a:r>
              <a:rPr lang="ru-RU" i="1" dirty="0" smtClean="0">
                <a:solidFill>
                  <a:srgbClr val="FF0000"/>
                </a:solidFill>
                <a:latin typeface="Times New Roman"/>
                <a:ea typeface="Times New Roman"/>
              </a:rPr>
              <a:t>связанная</a:t>
            </a:r>
            <a:r>
              <a:rPr lang="ru-RU" dirty="0" smtClean="0">
                <a:solidFill>
                  <a:srgbClr val="FF0000"/>
                </a:solidFill>
                <a:latin typeface="Times New Roman"/>
                <a:ea typeface="Times New Roman"/>
              </a:rPr>
              <a:t> </a:t>
            </a:r>
            <a:r>
              <a:rPr lang="ru-RU" dirty="0">
                <a:solidFill>
                  <a:srgbClr val="FF0000"/>
                </a:solidFill>
                <a:latin typeface="Times New Roman"/>
                <a:ea typeface="Times New Roman"/>
              </a:rPr>
              <a:t>с каждой из них. </a:t>
            </a:r>
            <a:endParaRPr lang="ru-RU" dirty="0" smtClean="0">
              <a:solidFill>
                <a:srgbClr val="FF0000"/>
              </a:solidFill>
            </a:endParaRPr>
          </a:p>
          <a:p>
            <a:pPr marL="342900" indent="-342900">
              <a:buAutoNum type="arabicPeriod"/>
            </a:pPr>
            <a:endParaRPr lang="ru-RU"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722" y="2132856"/>
            <a:ext cx="3697946" cy="2160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420722" y="4581128"/>
            <a:ext cx="4572000" cy="1754326"/>
          </a:xfrm>
          <a:prstGeom prst="rect">
            <a:avLst/>
          </a:prstGeom>
        </p:spPr>
        <p:txBody>
          <a:bodyPr>
            <a:spAutoFit/>
          </a:bodyPr>
          <a:lstStyle/>
          <a:p>
            <a:r>
              <a:rPr lang="ru-RU" dirty="0">
                <a:solidFill>
                  <a:srgbClr val="FF0000"/>
                </a:solidFill>
                <a:latin typeface="Times New Roman"/>
                <a:ea typeface="Times New Roman"/>
              </a:rPr>
              <a:t> </a:t>
            </a:r>
            <a:r>
              <a:rPr lang="ru-RU" dirty="0" smtClean="0">
                <a:solidFill>
                  <a:schemeClr val="accent3"/>
                </a:solidFill>
                <a:latin typeface="Times New Roman"/>
                <a:ea typeface="Times New Roman"/>
              </a:rPr>
              <a:t>О (зеленая) </a:t>
            </a:r>
            <a:r>
              <a:rPr lang="ru-RU" dirty="0" smtClean="0">
                <a:latin typeface="Times New Roman"/>
                <a:ea typeface="Times New Roman"/>
              </a:rPr>
              <a:t>– подветренная, связанная с </a:t>
            </a:r>
            <a:r>
              <a:rPr lang="ru-RU" dirty="0" smtClean="0">
                <a:solidFill>
                  <a:schemeClr val="bg2">
                    <a:lumMod val="60000"/>
                    <a:lumOff val="40000"/>
                  </a:schemeClr>
                </a:solidFill>
                <a:latin typeface="Times New Roman"/>
                <a:ea typeface="Times New Roman"/>
              </a:rPr>
              <a:t>Синей </a:t>
            </a:r>
            <a:r>
              <a:rPr lang="ru-RU" dirty="0" smtClean="0">
                <a:latin typeface="Times New Roman"/>
                <a:ea typeface="Times New Roman"/>
              </a:rPr>
              <a:t> и </a:t>
            </a:r>
            <a:r>
              <a:rPr lang="ru-RU" dirty="0" smtClean="0">
                <a:solidFill>
                  <a:srgbClr val="FFFF00"/>
                </a:solidFill>
                <a:latin typeface="Times New Roman"/>
                <a:ea typeface="Times New Roman"/>
              </a:rPr>
              <a:t>Желтой</a:t>
            </a:r>
            <a:r>
              <a:rPr lang="ru-RU" dirty="0" smtClean="0">
                <a:latin typeface="Times New Roman"/>
                <a:ea typeface="Times New Roman"/>
              </a:rPr>
              <a:t>.</a:t>
            </a:r>
          </a:p>
          <a:p>
            <a:r>
              <a:rPr lang="ru-RU" dirty="0" smtClean="0">
                <a:latin typeface="Times New Roman"/>
              </a:rPr>
              <a:t>Но! </a:t>
            </a:r>
          </a:p>
          <a:p>
            <a:r>
              <a:rPr lang="ru-RU" dirty="0" smtClean="0">
                <a:latin typeface="Times New Roman"/>
              </a:rPr>
              <a:t>Правило 19 не применяется между </a:t>
            </a:r>
            <a:r>
              <a:rPr lang="ru-RU" dirty="0" smtClean="0">
                <a:solidFill>
                  <a:schemeClr val="bg2">
                    <a:lumMod val="60000"/>
                    <a:lumOff val="40000"/>
                  </a:schemeClr>
                </a:solidFill>
                <a:latin typeface="Times New Roman"/>
              </a:rPr>
              <a:t>М </a:t>
            </a:r>
            <a:r>
              <a:rPr lang="ru-RU" dirty="0" smtClean="0">
                <a:latin typeface="Times New Roman"/>
              </a:rPr>
              <a:t>и </a:t>
            </a:r>
            <a:r>
              <a:rPr lang="en-US" dirty="0" smtClean="0">
                <a:solidFill>
                  <a:srgbClr val="FFFF00"/>
                </a:solidFill>
                <a:latin typeface="Times New Roman"/>
              </a:rPr>
              <a:t>I</a:t>
            </a:r>
            <a:r>
              <a:rPr lang="ru-RU" dirty="0" smtClean="0">
                <a:latin typeface="Times New Roman"/>
              </a:rPr>
              <a:t>.</a:t>
            </a:r>
          </a:p>
          <a:p>
            <a:r>
              <a:rPr lang="ru-RU" dirty="0" smtClean="0">
                <a:solidFill>
                  <a:schemeClr val="accent3"/>
                </a:solidFill>
                <a:latin typeface="Times New Roman"/>
              </a:rPr>
              <a:t>Зеленая</a:t>
            </a:r>
            <a:r>
              <a:rPr lang="ru-RU" dirty="0" smtClean="0">
                <a:latin typeface="Times New Roman"/>
              </a:rPr>
              <a:t> должна дать место-у-знака </a:t>
            </a:r>
            <a:r>
              <a:rPr lang="ru-RU" dirty="0" smtClean="0">
                <a:solidFill>
                  <a:schemeClr val="bg2">
                    <a:lumMod val="60000"/>
                    <a:lumOff val="40000"/>
                  </a:schemeClr>
                </a:solidFill>
                <a:latin typeface="Times New Roman"/>
              </a:rPr>
              <a:t>Синей</a:t>
            </a:r>
            <a:r>
              <a:rPr lang="ru-RU" dirty="0" smtClean="0">
                <a:latin typeface="Times New Roman"/>
              </a:rPr>
              <a:t> и </a:t>
            </a:r>
            <a:r>
              <a:rPr lang="ru-RU" dirty="0" smtClean="0">
                <a:solidFill>
                  <a:srgbClr val="FFFF00"/>
                </a:solidFill>
                <a:latin typeface="Times New Roman"/>
              </a:rPr>
              <a:t>Желтой</a:t>
            </a:r>
            <a:r>
              <a:rPr lang="ru-RU" dirty="0" smtClean="0">
                <a:latin typeface="Times New Roman"/>
              </a:rPr>
              <a:t>.</a:t>
            </a:r>
            <a:endParaRPr lang="ru-RU" dirty="0"/>
          </a:p>
        </p:txBody>
      </p:sp>
    </p:spTree>
    <p:extLst>
      <p:ext uri="{BB962C8B-B14F-4D97-AF65-F5344CB8AC3E}">
        <p14:creationId xmlns:p14="http://schemas.microsoft.com/office/powerpoint/2010/main" val="60998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692696"/>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539552" y="4820519"/>
            <a:ext cx="7704856" cy="2037481"/>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marL="450215" algn="just">
              <a:lnSpc>
                <a:spcPct val="115000"/>
              </a:lnSpc>
              <a:spcBef>
                <a:spcPts val="600"/>
              </a:spcBef>
              <a:tabLst>
                <a:tab pos="450215" algn="l"/>
              </a:tabLst>
            </a:pPr>
            <a:r>
              <a:rPr lang="ru-RU" dirty="0" smtClean="0">
                <a:latin typeface="Times New Roman"/>
                <a:ea typeface="Times New Roman"/>
                <a:cs typeface="Times New Roman"/>
              </a:rPr>
              <a:t>Правило 19 применяется между </a:t>
            </a:r>
            <a:r>
              <a:rPr lang="ru-RU" dirty="0" smtClean="0">
                <a:solidFill>
                  <a:srgbClr val="FF0000"/>
                </a:solidFill>
                <a:latin typeface="Times New Roman"/>
                <a:ea typeface="Times New Roman"/>
                <a:cs typeface="Times New Roman"/>
              </a:rPr>
              <a:t>двумя</a:t>
            </a:r>
            <a:r>
              <a:rPr lang="ru-RU" dirty="0" smtClean="0">
                <a:latin typeface="Times New Roman"/>
                <a:ea typeface="Times New Roman"/>
                <a:cs typeface="Times New Roman"/>
              </a:rPr>
              <a:t> яхтами у </a:t>
            </a:r>
            <a:r>
              <a:rPr lang="ru-RU" i="1" dirty="0" smtClean="0">
                <a:latin typeface="Times New Roman"/>
                <a:ea typeface="Times New Roman"/>
                <a:cs typeface="Times New Roman"/>
              </a:rPr>
              <a:t>препятствия </a:t>
            </a:r>
            <a:r>
              <a:rPr lang="ru-RU" dirty="0" smtClean="0">
                <a:latin typeface="Times New Roman"/>
                <a:ea typeface="Times New Roman"/>
                <a:cs typeface="Times New Roman"/>
              </a:rPr>
              <a:t>за исключением случаев</a:t>
            </a:r>
            <a:endParaRPr lang="ru-RU" sz="1400" dirty="0" smtClean="0">
              <a:latin typeface="Calibri"/>
              <a:ea typeface="Times New Roman"/>
              <a:cs typeface="Times New Roman"/>
            </a:endParaRPr>
          </a:p>
          <a:p>
            <a:pPr algn="just">
              <a:spcBef>
                <a:spcPts val="600"/>
              </a:spcBef>
              <a:tabLst>
                <a:tab pos="810260" algn="l"/>
              </a:tabLst>
            </a:pPr>
            <a:r>
              <a:rPr lang="ru-RU" dirty="0" smtClean="0">
                <a:solidFill>
                  <a:srgbClr val="FF0000"/>
                </a:solidFill>
                <a:latin typeface="Times New Roman"/>
                <a:ea typeface="Times New Roman"/>
              </a:rPr>
              <a:t>         когда </a:t>
            </a:r>
            <a:r>
              <a:rPr lang="ru-RU" dirty="0">
                <a:solidFill>
                  <a:srgbClr val="FF0000"/>
                </a:solidFill>
                <a:latin typeface="Times New Roman"/>
                <a:ea typeface="Times New Roman"/>
              </a:rPr>
              <a:t>правило 18 применяется между </a:t>
            </a:r>
            <a:r>
              <a:rPr lang="ru-RU" dirty="0" smtClean="0">
                <a:solidFill>
                  <a:srgbClr val="FF0000"/>
                </a:solidFill>
                <a:latin typeface="Times New Roman"/>
                <a:ea typeface="Times New Roman"/>
              </a:rPr>
              <a:t>             яхтами, а </a:t>
            </a:r>
            <a:r>
              <a:rPr lang="ru-RU" i="1" dirty="0" smtClean="0">
                <a:solidFill>
                  <a:srgbClr val="FF0000"/>
                </a:solidFill>
                <a:latin typeface="Times New Roman"/>
                <a:ea typeface="Times New Roman"/>
              </a:rPr>
              <a:t>препятствием</a:t>
            </a:r>
            <a:r>
              <a:rPr lang="ru-RU" dirty="0" smtClean="0">
                <a:solidFill>
                  <a:srgbClr val="FF0000"/>
                </a:solidFill>
                <a:latin typeface="Times New Roman"/>
                <a:ea typeface="Times New Roman"/>
              </a:rPr>
              <a:t> является 	другая яхта, </a:t>
            </a:r>
            <a:r>
              <a:rPr lang="ru-RU" i="1" dirty="0" smtClean="0">
                <a:solidFill>
                  <a:srgbClr val="FF0000"/>
                </a:solidFill>
                <a:latin typeface="Times New Roman"/>
                <a:ea typeface="Times New Roman"/>
              </a:rPr>
              <a:t>связанная</a:t>
            </a:r>
            <a:r>
              <a:rPr lang="ru-RU" dirty="0" smtClean="0">
                <a:solidFill>
                  <a:srgbClr val="FF0000"/>
                </a:solidFill>
                <a:latin typeface="Times New Roman"/>
                <a:ea typeface="Times New Roman"/>
              </a:rPr>
              <a:t> </a:t>
            </a:r>
            <a:r>
              <a:rPr lang="ru-RU" dirty="0">
                <a:solidFill>
                  <a:srgbClr val="FF0000"/>
                </a:solidFill>
                <a:latin typeface="Times New Roman"/>
                <a:ea typeface="Times New Roman"/>
              </a:rPr>
              <a:t>с каждой из них. </a:t>
            </a:r>
            <a:endParaRPr lang="ru-RU" dirty="0" smtClean="0">
              <a:solidFill>
                <a:srgbClr val="FF0000"/>
              </a:solidFill>
            </a:endParaRPr>
          </a:p>
          <a:p>
            <a:pPr marL="342900" indent="-342900">
              <a:buAutoNum type="arabicPeriod"/>
            </a:pPr>
            <a:endParaRPr lang="ru-RU" dirty="0"/>
          </a:p>
        </p:txBody>
      </p:sp>
      <p:pic>
        <p:nvPicPr>
          <p:cNvPr id="13316" name="Picture 4" descr="E:\Парус_02_06_2015\TSS\Программа\18_19_windward mark.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844824"/>
            <a:ext cx="8629518" cy="4779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8799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692696"/>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539552" y="4820519"/>
            <a:ext cx="7704856" cy="2037481"/>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marL="450215" algn="just">
              <a:lnSpc>
                <a:spcPct val="115000"/>
              </a:lnSpc>
              <a:spcBef>
                <a:spcPts val="600"/>
              </a:spcBef>
              <a:tabLst>
                <a:tab pos="450215" algn="l"/>
              </a:tabLst>
            </a:pPr>
            <a:r>
              <a:rPr lang="ru-RU" dirty="0" smtClean="0">
                <a:latin typeface="Times New Roman"/>
                <a:ea typeface="Times New Roman"/>
                <a:cs typeface="Times New Roman"/>
              </a:rPr>
              <a:t>Правило 19 применяется между </a:t>
            </a:r>
            <a:r>
              <a:rPr lang="ru-RU" dirty="0" smtClean="0">
                <a:solidFill>
                  <a:srgbClr val="FF0000"/>
                </a:solidFill>
                <a:latin typeface="Times New Roman"/>
                <a:ea typeface="Times New Roman"/>
                <a:cs typeface="Times New Roman"/>
              </a:rPr>
              <a:t>двумя</a:t>
            </a:r>
            <a:r>
              <a:rPr lang="ru-RU" dirty="0" smtClean="0">
                <a:latin typeface="Times New Roman"/>
                <a:ea typeface="Times New Roman"/>
                <a:cs typeface="Times New Roman"/>
              </a:rPr>
              <a:t> яхтами у </a:t>
            </a:r>
            <a:r>
              <a:rPr lang="ru-RU" i="1" dirty="0" smtClean="0">
                <a:latin typeface="Times New Roman"/>
                <a:ea typeface="Times New Roman"/>
                <a:cs typeface="Times New Roman"/>
              </a:rPr>
              <a:t>препятствия </a:t>
            </a:r>
            <a:r>
              <a:rPr lang="ru-RU" dirty="0" smtClean="0">
                <a:latin typeface="Times New Roman"/>
                <a:ea typeface="Times New Roman"/>
                <a:cs typeface="Times New Roman"/>
              </a:rPr>
              <a:t>за исключением случаев</a:t>
            </a:r>
            <a:endParaRPr lang="ru-RU" sz="1400" dirty="0" smtClean="0">
              <a:latin typeface="Calibri"/>
              <a:ea typeface="Times New Roman"/>
              <a:cs typeface="Times New Roman"/>
            </a:endParaRPr>
          </a:p>
          <a:p>
            <a:pPr algn="just">
              <a:spcBef>
                <a:spcPts val="600"/>
              </a:spcBef>
              <a:tabLst>
                <a:tab pos="810260" algn="l"/>
              </a:tabLst>
            </a:pPr>
            <a:r>
              <a:rPr lang="ru-RU" dirty="0" smtClean="0">
                <a:solidFill>
                  <a:srgbClr val="FF0000"/>
                </a:solidFill>
                <a:latin typeface="Times New Roman"/>
                <a:ea typeface="Times New Roman"/>
              </a:rPr>
              <a:t>         когда </a:t>
            </a:r>
            <a:r>
              <a:rPr lang="ru-RU" dirty="0">
                <a:solidFill>
                  <a:srgbClr val="FF0000"/>
                </a:solidFill>
                <a:latin typeface="Times New Roman"/>
                <a:ea typeface="Times New Roman"/>
              </a:rPr>
              <a:t>правило 18 применяется между </a:t>
            </a:r>
            <a:r>
              <a:rPr lang="ru-RU" dirty="0" smtClean="0">
                <a:solidFill>
                  <a:srgbClr val="FF0000"/>
                </a:solidFill>
                <a:latin typeface="Times New Roman"/>
                <a:ea typeface="Times New Roman"/>
              </a:rPr>
              <a:t>             яхтами, а </a:t>
            </a:r>
            <a:r>
              <a:rPr lang="ru-RU" i="1" dirty="0" smtClean="0">
                <a:solidFill>
                  <a:srgbClr val="FF0000"/>
                </a:solidFill>
                <a:latin typeface="Times New Roman"/>
                <a:ea typeface="Times New Roman"/>
              </a:rPr>
              <a:t>препятствием</a:t>
            </a:r>
            <a:r>
              <a:rPr lang="ru-RU" dirty="0" smtClean="0">
                <a:solidFill>
                  <a:srgbClr val="FF0000"/>
                </a:solidFill>
                <a:latin typeface="Times New Roman"/>
                <a:ea typeface="Times New Roman"/>
              </a:rPr>
              <a:t> является 	другая яхта, </a:t>
            </a:r>
            <a:r>
              <a:rPr lang="ru-RU" b="1" i="1" u="sng" dirty="0" smtClean="0">
                <a:solidFill>
                  <a:srgbClr val="FF0000"/>
                </a:solidFill>
                <a:latin typeface="Times New Roman"/>
                <a:ea typeface="Times New Roman"/>
              </a:rPr>
              <a:t>связанная</a:t>
            </a:r>
            <a:r>
              <a:rPr lang="ru-RU" b="1" u="sng" dirty="0" smtClean="0">
                <a:solidFill>
                  <a:srgbClr val="FF0000"/>
                </a:solidFill>
                <a:latin typeface="Times New Roman"/>
                <a:ea typeface="Times New Roman"/>
              </a:rPr>
              <a:t> </a:t>
            </a:r>
            <a:r>
              <a:rPr lang="ru-RU" dirty="0">
                <a:solidFill>
                  <a:srgbClr val="FF0000"/>
                </a:solidFill>
                <a:latin typeface="Times New Roman"/>
                <a:ea typeface="Times New Roman"/>
              </a:rPr>
              <a:t>с каждой из них. </a:t>
            </a:r>
            <a:endParaRPr lang="ru-RU" dirty="0" smtClean="0">
              <a:solidFill>
                <a:srgbClr val="FF0000"/>
              </a:solidFill>
            </a:endParaRPr>
          </a:p>
          <a:p>
            <a:pPr marL="342900" indent="-342900">
              <a:buAutoNum type="arabicPeriod"/>
            </a:pPr>
            <a:endParaRPr lang="ru-RU" dirty="0"/>
          </a:p>
        </p:txBody>
      </p:sp>
      <p:pic>
        <p:nvPicPr>
          <p:cNvPr id="12290" name="Picture 2" descr="E:\Парус_02_06_2015\TSS\Программа\TSS\18_19_windward ma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6529" y="2060848"/>
            <a:ext cx="5590901"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0982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764704"/>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9592" y="1772816"/>
            <a:ext cx="7776864" cy="4184222"/>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5. Правило 20.1 </a:t>
            </a:r>
          </a:p>
          <a:p>
            <a:pPr algn="just">
              <a:lnSpc>
                <a:spcPct val="115000"/>
              </a:lnSpc>
              <a:spcBef>
                <a:spcPts val="600"/>
              </a:spcBef>
              <a:spcAft>
                <a:spcPts val="0"/>
              </a:spcAft>
              <a:tabLst>
                <a:tab pos="450215" algn="l"/>
              </a:tabLst>
            </a:pPr>
            <a:r>
              <a:rPr lang="ru-RU" dirty="0" smtClean="0">
                <a:solidFill>
                  <a:srgbClr val="FF0000"/>
                </a:solidFill>
              </a:rPr>
              <a:t> </a:t>
            </a:r>
            <a:r>
              <a:rPr lang="ru-RU" b="1" dirty="0">
                <a:latin typeface="Times New Roman"/>
                <a:ea typeface="Times New Roman"/>
                <a:cs typeface="Times New Roman"/>
              </a:rPr>
              <a:t>20.1	Оклик </a:t>
            </a:r>
            <a:endParaRPr lang="ru-RU" sz="1400" dirty="0">
              <a:latin typeface="Calibri"/>
              <a:ea typeface="Times New Roman"/>
              <a:cs typeface="Times New Roman"/>
            </a:endParaRPr>
          </a:p>
          <a:p>
            <a:pPr marL="450215" marR="3175" algn="just">
              <a:lnSpc>
                <a:spcPct val="115000"/>
              </a:lnSpc>
              <a:spcBef>
                <a:spcPts val="600"/>
              </a:spcBef>
              <a:spcAft>
                <a:spcPts val="0"/>
              </a:spcAft>
            </a:pPr>
            <a:r>
              <a:rPr lang="ru-RU" dirty="0">
                <a:latin typeface="Times New Roman"/>
                <a:ea typeface="Times New Roman"/>
                <a:cs typeface="Times New Roman"/>
              </a:rPr>
              <a:t>Яхта имеет право окликом запросить </a:t>
            </a:r>
            <a:r>
              <a:rPr lang="ru-RU" i="1" dirty="0">
                <a:latin typeface="Times New Roman"/>
                <a:ea typeface="Times New Roman"/>
                <a:cs typeface="Times New Roman"/>
              </a:rPr>
              <a:t>место</a:t>
            </a:r>
            <a:r>
              <a:rPr lang="ru-RU" dirty="0">
                <a:latin typeface="Times New Roman"/>
                <a:ea typeface="Times New Roman"/>
                <a:cs typeface="Times New Roman"/>
              </a:rPr>
              <a:t>, чтобы сделать поворот оверштаг и избежать яхты, находящейся на том же </a:t>
            </a:r>
            <a:r>
              <a:rPr lang="ru-RU" i="1" dirty="0" err="1">
                <a:latin typeface="Times New Roman"/>
                <a:ea typeface="Times New Roman"/>
                <a:cs typeface="Times New Roman"/>
              </a:rPr>
              <a:t>галсе</a:t>
            </a:r>
            <a:r>
              <a:rPr lang="ru-RU" dirty="0">
                <a:latin typeface="Times New Roman"/>
                <a:ea typeface="Times New Roman"/>
                <a:cs typeface="Times New Roman"/>
              </a:rPr>
              <a:t>. Однако она не должна делать оклик </a:t>
            </a:r>
            <a:r>
              <a:rPr lang="ru-RU" dirty="0">
                <a:solidFill>
                  <a:srgbClr val="FF0000"/>
                </a:solidFill>
                <a:latin typeface="Times New Roman"/>
                <a:ea typeface="Times New Roman"/>
                <a:cs typeface="Times New Roman"/>
              </a:rPr>
              <a:t>за исключением случаев, когда</a:t>
            </a:r>
            <a:endParaRPr lang="ru-RU" sz="1400" dirty="0">
              <a:solidFill>
                <a:srgbClr val="FF0000"/>
              </a:solidFill>
              <a:latin typeface="Calibri"/>
              <a:ea typeface="Times New Roman"/>
              <a:cs typeface="Times New Roman"/>
            </a:endParaRPr>
          </a:p>
          <a:p>
            <a:pPr marL="342900" marR="3175" lvl="0" indent="-342900" algn="just">
              <a:spcBef>
                <a:spcPts val="600"/>
              </a:spcBef>
              <a:spcAft>
                <a:spcPts val="0"/>
              </a:spcAft>
              <a:buFont typeface="Times New Roman"/>
              <a:buAutoNum type="alphaLcParenBoth"/>
            </a:pPr>
            <a:r>
              <a:rPr lang="ru-RU" dirty="0">
                <a:solidFill>
                  <a:srgbClr val="FF0000"/>
                </a:solidFill>
                <a:latin typeface="Times New Roman"/>
                <a:ea typeface="Times New Roman"/>
              </a:rPr>
              <a:t>она приближается к </a:t>
            </a:r>
            <a:r>
              <a:rPr lang="ru-RU" i="1" dirty="0">
                <a:solidFill>
                  <a:srgbClr val="FF0000"/>
                </a:solidFill>
                <a:latin typeface="Times New Roman"/>
                <a:ea typeface="Times New Roman"/>
              </a:rPr>
              <a:t>препятствию,</a:t>
            </a:r>
            <a:r>
              <a:rPr lang="ru-RU" dirty="0">
                <a:solidFill>
                  <a:srgbClr val="FF0000"/>
                </a:solidFill>
                <a:latin typeface="Times New Roman"/>
                <a:ea typeface="Times New Roman"/>
              </a:rPr>
              <a:t> и </a:t>
            </a:r>
            <a:r>
              <a:rPr lang="ru-RU" b="1" u="sng" dirty="0">
                <a:solidFill>
                  <a:srgbClr val="FF0000"/>
                </a:solidFill>
                <a:latin typeface="Times New Roman"/>
                <a:ea typeface="Times New Roman"/>
              </a:rPr>
              <a:t>вскоре </a:t>
            </a:r>
            <a:r>
              <a:rPr lang="ru-RU" dirty="0">
                <a:solidFill>
                  <a:srgbClr val="FF0000"/>
                </a:solidFill>
                <a:latin typeface="Times New Roman"/>
                <a:ea typeface="Times New Roman"/>
              </a:rPr>
              <a:t>ей нужно будет существенно изменить курс, чтобы безопасно избежать его, и </a:t>
            </a:r>
            <a:endParaRPr lang="ru-RU" sz="1100" dirty="0">
              <a:solidFill>
                <a:srgbClr val="FF0000"/>
              </a:solidFill>
              <a:latin typeface="Arial"/>
              <a:ea typeface="Times New Roman"/>
            </a:endParaRPr>
          </a:p>
          <a:p>
            <a:pPr marL="342900" marR="3175" lvl="0" indent="-342900" algn="just">
              <a:spcBef>
                <a:spcPts val="600"/>
              </a:spcBef>
              <a:spcAft>
                <a:spcPts val="0"/>
              </a:spcAft>
              <a:buFont typeface="Times New Roman"/>
              <a:buAutoNum type="alphaLcParenBoth"/>
            </a:pPr>
            <a:r>
              <a:rPr lang="ru-RU" dirty="0">
                <a:solidFill>
                  <a:srgbClr val="FF0000"/>
                </a:solidFill>
                <a:latin typeface="Times New Roman"/>
                <a:ea typeface="Times New Roman"/>
              </a:rPr>
              <a:t>она идет курсом крутой бейдевинд или выше.</a:t>
            </a:r>
            <a:endParaRPr lang="ru-RU" sz="1100" dirty="0">
              <a:solidFill>
                <a:srgbClr val="FF0000"/>
              </a:solidFill>
              <a:latin typeface="Arial"/>
              <a:ea typeface="Times New Roman"/>
            </a:endParaRPr>
          </a:p>
          <a:p>
            <a:pPr marL="450215" marR="3175" algn="just">
              <a:lnSpc>
                <a:spcPct val="115000"/>
              </a:lnSpc>
              <a:spcBef>
                <a:spcPts val="600"/>
              </a:spcBef>
              <a:spcAft>
                <a:spcPts val="1000"/>
              </a:spcAft>
            </a:pPr>
            <a:r>
              <a:rPr lang="ru-RU" dirty="0">
                <a:solidFill>
                  <a:srgbClr val="FF0000"/>
                </a:solidFill>
                <a:latin typeface="Times New Roman"/>
                <a:ea typeface="Times New Roman"/>
                <a:cs typeface="Times New Roman"/>
              </a:rPr>
              <a:t>Дополнительно, она не должна делать оклик, если</a:t>
            </a:r>
            <a:r>
              <a:rPr lang="ru-RU" i="1" dirty="0">
                <a:solidFill>
                  <a:srgbClr val="FF0000"/>
                </a:solidFill>
                <a:latin typeface="Times New Roman"/>
                <a:ea typeface="Times New Roman"/>
                <a:cs typeface="Times New Roman"/>
              </a:rPr>
              <a:t> препятствие</a:t>
            </a:r>
            <a:r>
              <a:rPr lang="ru-RU" dirty="0">
                <a:solidFill>
                  <a:srgbClr val="FF0000"/>
                </a:solidFill>
                <a:latin typeface="Times New Roman"/>
                <a:ea typeface="Times New Roman"/>
                <a:cs typeface="Times New Roman"/>
              </a:rPr>
              <a:t> является </a:t>
            </a:r>
            <a:r>
              <a:rPr lang="ru-RU" i="1" dirty="0">
                <a:solidFill>
                  <a:srgbClr val="FF0000"/>
                </a:solidFill>
                <a:latin typeface="Times New Roman"/>
                <a:ea typeface="Times New Roman"/>
                <a:cs typeface="Times New Roman"/>
              </a:rPr>
              <a:t>знаком</a:t>
            </a:r>
            <a:r>
              <a:rPr lang="ru-RU" dirty="0">
                <a:solidFill>
                  <a:srgbClr val="FF0000"/>
                </a:solidFill>
                <a:latin typeface="Times New Roman"/>
                <a:ea typeface="Times New Roman"/>
                <a:cs typeface="Times New Roman"/>
              </a:rPr>
              <a:t> и яхта, которая </a:t>
            </a:r>
            <a:r>
              <a:rPr lang="ru-RU" i="1" dirty="0">
                <a:solidFill>
                  <a:srgbClr val="FF0000"/>
                </a:solidFill>
                <a:latin typeface="Times New Roman"/>
                <a:ea typeface="Times New Roman"/>
                <a:cs typeface="Times New Roman"/>
              </a:rPr>
              <a:t>выходит</a:t>
            </a:r>
            <a:r>
              <a:rPr lang="ru-RU" dirty="0">
                <a:solidFill>
                  <a:srgbClr val="FF0000"/>
                </a:solidFill>
                <a:latin typeface="Times New Roman"/>
                <a:ea typeface="Times New Roman"/>
                <a:cs typeface="Times New Roman"/>
              </a:rPr>
              <a:t> на него, была бы вынуждена изменить курс в результате ответа на оклик</a:t>
            </a:r>
            <a:r>
              <a:rPr lang="ru-RU" dirty="0" smtClean="0">
                <a:solidFill>
                  <a:srgbClr val="FF0000"/>
                </a:solidFill>
                <a:latin typeface="Times New Roman"/>
                <a:ea typeface="Times New Roman"/>
                <a:cs typeface="Times New Roman"/>
              </a:rPr>
              <a:t>.</a:t>
            </a:r>
            <a:endParaRPr lang="ru-RU" sz="1400" dirty="0">
              <a:solidFill>
                <a:srgbClr val="FF0000"/>
              </a:solidFill>
              <a:latin typeface="Calibri"/>
              <a:ea typeface="Times New Roman"/>
              <a:cs typeface="Times New Roman"/>
            </a:endParaRPr>
          </a:p>
        </p:txBody>
      </p:sp>
    </p:spTree>
    <p:extLst>
      <p:ext uri="{BB962C8B-B14F-4D97-AF65-F5344CB8AC3E}">
        <p14:creationId xmlns:p14="http://schemas.microsoft.com/office/powerpoint/2010/main" val="22757028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764704"/>
            <a:ext cx="7543800" cy="1130424"/>
          </a:xfrm>
        </p:spPr>
        <p:txBody>
          <a:bodyPr/>
          <a:lstStyle/>
          <a:p>
            <a:pPr algn="ctr"/>
            <a:r>
              <a:rPr lang="ru-RU" sz="3600" dirty="0" smtClean="0"/>
              <a:t/>
            </a:r>
            <a:br>
              <a:rPr lang="ru-RU" sz="3600" dirty="0" smtClean="0"/>
            </a:br>
            <a:r>
              <a:rPr lang="ru-RU" sz="3200" dirty="0" smtClean="0"/>
              <a:t>ППГ 2017-2020</a:t>
            </a:r>
            <a:r>
              <a:rPr lang="ru-RU" sz="3600" dirty="0" smtClean="0"/>
              <a:t/>
            </a:r>
            <a:br>
              <a:rPr lang="ru-RU" sz="3600" dirty="0" smtClean="0"/>
            </a:br>
            <a:r>
              <a:rPr lang="ru-RU" sz="3600" dirty="0" smtClean="0"/>
              <a:t> </a:t>
            </a:r>
            <a:r>
              <a:rPr lang="ru-RU" sz="2400" dirty="0" smtClean="0"/>
              <a:t>Основные </a:t>
            </a:r>
            <a:r>
              <a:rPr lang="ru-RU" sz="2400" dirty="0"/>
              <a:t>изменения</a:t>
            </a:r>
            <a:br>
              <a:rPr lang="ru-RU" sz="2400" dirty="0"/>
            </a:br>
            <a:r>
              <a:rPr lang="ru-RU" sz="2400" dirty="0"/>
              <a:t>Часть 2 Когда яхты встречаются</a:t>
            </a:r>
          </a:p>
        </p:txBody>
      </p:sp>
      <p:sp>
        <p:nvSpPr>
          <p:cNvPr id="5" name="Прямоугольник 4"/>
          <p:cNvSpPr/>
          <p:nvPr/>
        </p:nvSpPr>
        <p:spPr>
          <a:xfrm>
            <a:off x="1115616" y="1628800"/>
            <a:ext cx="7776864" cy="2523768"/>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5. Правило 20 Место для поворота оверштаг от препятствия </a:t>
            </a:r>
          </a:p>
          <a:p>
            <a:endParaRPr lang="ru-RU" sz="32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1" y="2505015"/>
            <a:ext cx="5305425"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61092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764704"/>
            <a:ext cx="7543800" cy="1130424"/>
          </a:xfrm>
        </p:spPr>
        <p:txBody>
          <a:bodyPr/>
          <a:lstStyle/>
          <a:p>
            <a:pPr algn="ctr"/>
            <a:r>
              <a:rPr lang="ru-RU" sz="3600" dirty="0" smtClean="0"/>
              <a:t/>
            </a:r>
            <a:br>
              <a:rPr lang="ru-RU" sz="3600" dirty="0" smtClean="0"/>
            </a:br>
            <a:r>
              <a:rPr lang="ru-RU" sz="3200" dirty="0" smtClean="0"/>
              <a:t>ППГ 2017-2020</a:t>
            </a:r>
            <a:r>
              <a:rPr lang="ru-RU" sz="3600" dirty="0" smtClean="0"/>
              <a:t/>
            </a:r>
            <a:br>
              <a:rPr lang="ru-RU" sz="3600" dirty="0" smtClean="0"/>
            </a:br>
            <a:r>
              <a:rPr lang="ru-RU" sz="3600" dirty="0" smtClean="0"/>
              <a:t> </a:t>
            </a:r>
            <a:r>
              <a:rPr lang="ru-RU" sz="2400" dirty="0" smtClean="0"/>
              <a:t>Основные </a:t>
            </a:r>
            <a:r>
              <a:rPr lang="ru-RU" sz="2400" dirty="0"/>
              <a:t>изменения</a:t>
            </a:r>
            <a:br>
              <a:rPr lang="ru-RU" sz="2400" dirty="0"/>
            </a:br>
            <a:r>
              <a:rPr lang="ru-RU" sz="2400" dirty="0"/>
              <a:t>Часть 2 Когда яхты встречаются</a:t>
            </a:r>
          </a:p>
        </p:txBody>
      </p:sp>
      <p:sp>
        <p:nvSpPr>
          <p:cNvPr id="5" name="Прямоугольник 4"/>
          <p:cNvSpPr/>
          <p:nvPr/>
        </p:nvSpPr>
        <p:spPr>
          <a:xfrm>
            <a:off x="1115616" y="1628800"/>
            <a:ext cx="7776864" cy="2523768"/>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5. Правило 20 Место для поворота оверштаг от препятствия </a:t>
            </a:r>
          </a:p>
          <a:p>
            <a:endParaRPr lang="ru-RU" sz="32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p:txBody>
      </p:sp>
      <p:pic>
        <p:nvPicPr>
          <p:cNvPr id="22530" name="Picture 2" descr="E:\Парус_02_06_2015\Правила\Семинары\2017\Рисунки для презентации\29-03-2017_04-46-44\IMG_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708920"/>
            <a:ext cx="6685360" cy="3819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8603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764704"/>
            <a:ext cx="7543800" cy="1130424"/>
          </a:xfrm>
        </p:spPr>
        <p:txBody>
          <a:bodyPr/>
          <a:lstStyle/>
          <a:p>
            <a:pPr algn="ctr"/>
            <a:r>
              <a:rPr lang="ru-RU" sz="3600" dirty="0" smtClean="0"/>
              <a:t/>
            </a:r>
            <a:br>
              <a:rPr lang="ru-RU" sz="3600" dirty="0" smtClean="0"/>
            </a:br>
            <a:r>
              <a:rPr lang="ru-RU" sz="3200" dirty="0" smtClean="0"/>
              <a:t>ППГ 2017-2020</a:t>
            </a:r>
            <a:r>
              <a:rPr lang="ru-RU" sz="3600" dirty="0" smtClean="0"/>
              <a:t/>
            </a:r>
            <a:br>
              <a:rPr lang="ru-RU" sz="3600" dirty="0" smtClean="0"/>
            </a:br>
            <a:r>
              <a:rPr lang="ru-RU" sz="3600" dirty="0" smtClean="0"/>
              <a:t> </a:t>
            </a:r>
            <a:r>
              <a:rPr lang="ru-RU" sz="2400" dirty="0" smtClean="0"/>
              <a:t>Основные </a:t>
            </a:r>
            <a:r>
              <a:rPr lang="ru-RU" sz="2400" dirty="0"/>
              <a:t>изменения</a:t>
            </a:r>
            <a:br>
              <a:rPr lang="ru-RU" sz="2400" dirty="0"/>
            </a:br>
            <a:r>
              <a:rPr lang="ru-RU" sz="2400" dirty="0"/>
              <a:t>Часть 2 Когда яхты встречаются</a:t>
            </a:r>
          </a:p>
        </p:txBody>
      </p:sp>
      <p:sp>
        <p:nvSpPr>
          <p:cNvPr id="5" name="Прямоугольник 4"/>
          <p:cNvSpPr/>
          <p:nvPr/>
        </p:nvSpPr>
        <p:spPr>
          <a:xfrm>
            <a:off x="1115616" y="1628800"/>
            <a:ext cx="7776864" cy="2523768"/>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5. Правило 20 Место для поворота оверштаг от препятствия </a:t>
            </a:r>
          </a:p>
          <a:p>
            <a:endParaRPr lang="ru-RU" sz="32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p:txBody>
      </p:sp>
      <p:pic>
        <p:nvPicPr>
          <p:cNvPr id="23554" name="Picture 2" descr="E:\Парус_02_06_2015\Правила\Семинары\2017\Рисунки для презентации\29-03-2017_04-46-44\IMG_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8084" y="2614194"/>
            <a:ext cx="6371927" cy="3931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3195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1741" y="764704"/>
            <a:ext cx="7543800" cy="1130424"/>
          </a:xfrm>
        </p:spPr>
        <p:txBody>
          <a:bodyPr/>
          <a:lstStyle/>
          <a:p>
            <a:pPr algn="ctr"/>
            <a:r>
              <a:rPr lang="ru-RU" sz="3600" dirty="0" smtClean="0"/>
              <a:t/>
            </a:r>
            <a:br>
              <a:rPr lang="ru-RU" sz="3600" dirty="0" smtClean="0"/>
            </a:br>
            <a:r>
              <a:rPr lang="ru-RU" sz="3200" dirty="0" smtClean="0"/>
              <a:t>ППГ 2017-2020</a:t>
            </a:r>
            <a:r>
              <a:rPr lang="ru-RU" sz="3600" dirty="0" smtClean="0"/>
              <a:t/>
            </a:r>
            <a:br>
              <a:rPr lang="ru-RU" sz="3600" dirty="0" smtClean="0"/>
            </a:br>
            <a:r>
              <a:rPr lang="ru-RU" sz="3600" dirty="0" smtClean="0"/>
              <a:t> </a:t>
            </a:r>
            <a:r>
              <a:rPr lang="ru-RU" sz="2400" dirty="0" smtClean="0"/>
              <a:t>Основные </a:t>
            </a:r>
            <a:r>
              <a:rPr lang="ru-RU" sz="2400" dirty="0"/>
              <a:t>изменения</a:t>
            </a:r>
            <a:br>
              <a:rPr lang="ru-RU" sz="2400" dirty="0"/>
            </a:br>
            <a:r>
              <a:rPr lang="ru-RU" sz="2400" dirty="0"/>
              <a:t>Часть 2 Когда яхты встречаются</a:t>
            </a:r>
          </a:p>
        </p:txBody>
      </p:sp>
      <p:sp>
        <p:nvSpPr>
          <p:cNvPr id="5" name="Прямоугольник 4"/>
          <p:cNvSpPr/>
          <p:nvPr/>
        </p:nvSpPr>
        <p:spPr>
          <a:xfrm>
            <a:off x="1115616" y="1628800"/>
            <a:ext cx="7776864" cy="2523768"/>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 </a:t>
            </a:r>
            <a:r>
              <a:rPr lang="ru-RU" sz="2100" dirty="0" smtClean="0">
                <a:solidFill>
                  <a:prstClr val="white"/>
                </a:solidFill>
                <a:effectLst>
                  <a:outerShdw blurRad="38100" dist="38100" dir="2700000" algn="tl">
                    <a:srgbClr val="000000">
                      <a:alpha val="43137"/>
                    </a:srgbClr>
                  </a:outerShdw>
                </a:effectLst>
                <a:ea typeface="+mj-ea"/>
                <a:cs typeface="+mj-cs"/>
              </a:rPr>
              <a:t>Правило 20 Место для поворота оверштаг от препятствия </a:t>
            </a:r>
          </a:p>
          <a:p>
            <a:endParaRPr lang="ru-RU" sz="32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304" y="2813863"/>
            <a:ext cx="3600450"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5220072" y="2991725"/>
            <a:ext cx="3672408" cy="3693319"/>
          </a:xfrm>
          <a:prstGeom prst="rect">
            <a:avLst/>
          </a:prstGeom>
        </p:spPr>
        <p:txBody>
          <a:bodyPr wrap="square">
            <a:spAutoFit/>
          </a:bodyPr>
          <a:lstStyle/>
          <a:p>
            <a:pPr lvl="0"/>
            <a:r>
              <a:rPr lang="ru-RU" dirty="0" smtClean="0"/>
              <a:t>20.2 (с) С </a:t>
            </a:r>
            <a:r>
              <a:rPr lang="ru-RU" dirty="0"/>
              <a:t>момента, когда яхта делает оклик, и до момента, когда она завершила поворот оверштаг и избежала окликнутую яхту, правило 18.2 не применяется между ними</a:t>
            </a:r>
            <a:r>
              <a:rPr lang="ru-RU" dirty="0" smtClean="0"/>
              <a:t>.</a:t>
            </a:r>
          </a:p>
          <a:p>
            <a:pPr lvl="0"/>
            <a:endParaRPr lang="ru-RU" dirty="0"/>
          </a:p>
          <a:p>
            <a:pPr lvl="0"/>
            <a:endParaRPr lang="ru-RU" dirty="0" smtClean="0"/>
          </a:p>
          <a:p>
            <a:pPr lvl="0"/>
            <a:endParaRPr lang="ru-RU" dirty="0"/>
          </a:p>
          <a:p>
            <a:pPr lvl="0"/>
            <a:endParaRPr lang="ru-RU" dirty="0"/>
          </a:p>
          <a:p>
            <a:pPr lvl="0"/>
            <a:r>
              <a:rPr lang="ru-RU" dirty="0" smtClean="0"/>
              <a:t>Синяя должна дать место Желтой, чтобы ты избежала Зеленой</a:t>
            </a:r>
            <a:endParaRPr lang="ru-RU" dirty="0"/>
          </a:p>
        </p:txBody>
      </p:sp>
    </p:spTree>
    <p:extLst>
      <p:ext uri="{BB962C8B-B14F-4D97-AF65-F5344CB8AC3E}">
        <p14:creationId xmlns:p14="http://schemas.microsoft.com/office/powerpoint/2010/main" val="145101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764704"/>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1043608" y="2204864"/>
            <a:ext cx="7776864" cy="1411156"/>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a:solidFill>
                  <a:prstClr val="white"/>
                </a:solidFill>
                <a:effectLst>
                  <a:outerShdw blurRad="38100" dist="38100" dir="2700000" algn="tl">
                    <a:srgbClr val="000000">
                      <a:alpha val="43137"/>
                    </a:srgbClr>
                  </a:outerShdw>
                </a:effectLst>
                <a:ea typeface="+mj-ea"/>
                <a:cs typeface="+mj-cs"/>
              </a:rPr>
              <a:t>6</a:t>
            </a:r>
            <a:r>
              <a:rPr lang="ru-RU" sz="2100" dirty="0" smtClean="0">
                <a:solidFill>
                  <a:prstClr val="white"/>
                </a:solidFill>
                <a:effectLst>
                  <a:outerShdw blurRad="38100" dist="38100" dir="2700000" algn="tl">
                    <a:srgbClr val="000000">
                      <a:alpha val="43137"/>
                    </a:srgbClr>
                  </a:outerShdw>
                </a:effectLst>
                <a:ea typeface="+mj-ea"/>
                <a:cs typeface="+mj-cs"/>
              </a:rPr>
              <a:t>. Правило 21 Оправдание</a:t>
            </a:r>
          </a:p>
          <a:p>
            <a:pPr algn="just">
              <a:lnSpc>
                <a:spcPct val="115000"/>
              </a:lnSpc>
              <a:spcBef>
                <a:spcPts val="600"/>
              </a:spcBef>
              <a:spcAft>
                <a:spcPts val="0"/>
              </a:spcAft>
              <a:tabLst>
                <a:tab pos="450215" algn="l"/>
              </a:tabLst>
            </a:pPr>
            <a:r>
              <a:rPr lang="ru-RU" dirty="0" smtClean="0">
                <a:solidFill>
                  <a:srgbClr val="FF0000"/>
                </a:solidFill>
              </a:rPr>
              <a:t> Перенесено из части С в часть </a:t>
            </a:r>
            <a:r>
              <a:rPr lang="en-US" dirty="0" smtClean="0">
                <a:solidFill>
                  <a:srgbClr val="FF0000"/>
                </a:solidFill>
              </a:rPr>
              <a:t>D</a:t>
            </a:r>
            <a:endParaRPr lang="ru-RU" dirty="0" smtClean="0">
              <a:solidFill>
                <a:srgbClr val="FF0000"/>
              </a:solidFill>
            </a:endParaRPr>
          </a:p>
          <a:p>
            <a:pPr marL="342900" indent="-342900">
              <a:buAutoNum type="arabicPeriod"/>
            </a:pPr>
            <a:endParaRPr lang="ru-RU" dirty="0"/>
          </a:p>
        </p:txBody>
      </p:sp>
      <p:sp>
        <p:nvSpPr>
          <p:cNvPr id="3" name="Прямоугольник 2"/>
          <p:cNvSpPr/>
          <p:nvPr/>
        </p:nvSpPr>
        <p:spPr>
          <a:xfrm>
            <a:off x="827584" y="3717032"/>
            <a:ext cx="7776864" cy="2602251"/>
          </a:xfrm>
          <a:prstGeom prst="rect">
            <a:avLst/>
          </a:prstGeom>
        </p:spPr>
        <p:txBody>
          <a:bodyPr wrap="square">
            <a:spAutoFit/>
          </a:bodyPr>
          <a:lstStyle/>
          <a:p>
            <a:endParaRPr lang="ru-RU" sz="1400" dirty="0">
              <a:latin typeface="Calibri"/>
              <a:ea typeface="Times New Roman"/>
              <a:cs typeface="Times New Roman"/>
            </a:endParaRPr>
          </a:p>
          <a:p>
            <a:pPr marL="450215" algn="just">
              <a:lnSpc>
                <a:spcPct val="115000"/>
              </a:lnSpc>
              <a:spcBef>
                <a:spcPts val="600"/>
              </a:spcBef>
              <a:spcAft>
                <a:spcPts val="0"/>
              </a:spcAft>
              <a:tabLst>
                <a:tab pos="542290" algn="l"/>
              </a:tabLst>
            </a:pPr>
            <a:r>
              <a:rPr lang="ru-RU" dirty="0">
                <a:latin typeface="Times New Roman"/>
                <a:ea typeface="Times New Roman"/>
                <a:cs typeface="Times New Roman"/>
              </a:rPr>
              <a:t>Когда яхта идет в пределах </a:t>
            </a:r>
            <a:r>
              <a:rPr lang="ru-RU" i="1" dirty="0">
                <a:latin typeface="Times New Roman"/>
                <a:ea typeface="Times New Roman"/>
                <a:cs typeface="Times New Roman"/>
              </a:rPr>
              <a:t>места </a:t>
            </a:r>
            <a:r>
              <a:rPr lang="ru-RU" dirty="0">
                <a:latin typeface="Times New Roman"/>
                <a:ea typeface="Times New Roman"/>
                <a:cs typeface="Times New Roman"/>
              </a:rPr>
              <a:t>или </a:t>
            </a:r>
            <a:r>
              <a:rPr lang="ru-RU" i="1" dirty="0">
                <a:latin typeface="Times New Roman"/>
                <a:ea typeface="Times New Roman"/>
                <a:cs typeface="Times New Roman"/>
              </a:rPr>
              <a:t>места-у-знака</a:t>
            </a:r>
            <a:r>
              <a:rPr lang="ru-RU" dirty="0">
                <a:latin typeface="Times New Roman"/>
                <a:ea typeface="Times New Roman"/>
                <a:cs typeface="Times New Roman"/>
              </a:rPr>
              <a:t>, на которое она имеет право, то она должна быть оправдана, если в инциденте с яхтой, обязанной дать ей это </a:t>
            </a:r>
            <a:r>
              <a:rPr lang="ru-RU" i="1" dirty="0">
                <a:latin typeface="Times New Roman"/>
                <a:ea typeface="Times New Roman"/>
                <a:cs typeface="Times New Roman"/>
              </a:rPr>
              <a:t>место</a:t>
            </a:r>
            <a:r>
              <a:rPr lang="ru-RU" dirty="0">
                <a:latin typeface="Times New Roman"/>
                <a:ea typeface="Times New Roman"/>
                <a:cs typeface="Times New Roman"/>
              </a:rPr>
              <a:t> или </a:t>
            </a:r>
            <a:r>
              <a:rPr lang="ru-RU" i="1" dirty="0">
                <a:latin typeface="Times New Roman"/>
                <a:ea typeface="Times New Roman"/>
                <a:cs typeface="Times New Roman"/>
              </a:rPr>
              <a:t>место-у-знака</a:t>
            </a:r>
            <a:r>
              <a:rPr lang="ru-RU" dirty="0">
                <a:latin typeface="Times New Roman"/>
                <a:ea typeface="Times New Roman"/>
                <a:cs typeface="Times New Roman"/>
              </a:rPr>
              <a:t>,</a:t>
            </a:r>
            <a:endParaRPr lang="ru-RU" sz="1400" dirty="0">
              <a:latin typeface="Calibri"/>
              <a:ea typeface="Times New Roman"/>
              <a:cs typeface="Times New Roman"/>
            </a:endParaRPr>
          </a:p>
          <a:p>
            <a:pPr marL="342900" lvl="0" indent="-342900" algn="just">
              <a:spcBef>
                <a:spcPts val="600"/>
              </a:spcBef>
              <a:spcAft>
                <a:spcPts val="0"/>
              </a:spcAft>
              <a:buFont typeface="Times New Roman"/>
              <a:buAutoNum type="alphaLcParenBoth"/>
              <a:tabLst>
                <a:tab pos="810260" algn="l"/>
              </a:tabLst>
            </a:pPr>
            <a:r>
              <a:rPr lang="ru-RU" dirty="0">
                <a:latin typeface="Times New Roman"/>
                <a:ea typeface="Times New Roman"/>
              </a:rPr>
              <a:t>она нарушает какое-либо правило Раздела А, правило 15 или правило 16, либо</a:t>
            </a:r>
            <a:endParaRPr lang="ru-RU" sz="1100" dirty="0">
              <a:latin typeface="Arial"/>
              <a:ea typeface="Times New Roman"/>
            </a:endParaRPr>
          </a:p>
          <a:p>
            <a:pPr marL="342900" lvl="0" indent="-342900" algn="just">
              <a:spcBef>
                <a:spcPts val="600"/>
              </a:spcBef>
              <a:spcAft>
                <a:spcPts val="0"/>
              </a:spcAft>
              <a:buFont typeface="Times New Roman"/>
              <a:buAutoNum type="alphaLcParenBoth"/>
              <a:tabLst>
                <a:tab pos="542290" algn="l"/>
              </a:tabLst>
            </a:pPr>
            <a:r>
              <a:rPr lang="ru-RU" dirty="0">
                <a:latin typeface="Times New Roman"/>
                <a:ea typeface="Times New Roman"/>
              </a:rPr>
              <a:t>она была вынуждена нарушить правило 31.</a:t>
            </a:r>
            <a:endParaRPr lang="ru-RU" sz="1100" dirty="0">
              <a:latin typeface="Arial"/>
              <a:ea typeface="Times New Roman"/>
            </a:endParaRPr>
          </a:p>
          <a:p>
            <a:endParaRPr lang="ru-RU" dirty="0"/>
          </a:p>
        </p:txBody>
      </p:sp>
    </p:spTree>
    <p:extLst>
      <p:ext uri="{BB962C8B-B14F-4D97-AF65-F5344CB8AC3E}">
        <p14:creationId xmlns:p14="http://schemas.microsoft.com/office/powerpoint/2010/main" val="24885793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764704"/>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9592" y="1628800"/>
            <a:ext cx="7776864" cy="1134157"/>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a:solidFill>
                  <a:prstClr val="white"/>
                </a:solidFill>
                <a:effectLst>
                  <a:outerShdw blurRad="38100" dist="38100" dir="2700000" algn="tl">
                    <a:srgbClr val="000000">
                      <a:alpha val="43137"/>
                    </a:srgbClr>
                  </a:outerShdw>
                </a:effectLst>
                <a:ea typeface="+mj-ea"/>
                <a:cs typeface="+mj-cs"/>
              </a:rPr>
              <a:t>6</a:t>
            </a:r>
            <a:r>
              <a:rPr lang="ru-RU" sz="2100" dirty="0" smtClean="0">
                <a:solidFill>
                  <a:prstClr val="white"/>
                </a:solidFill>
                <a:effectLst>
                  <a:outerShdw blurRad="38100" dist="38100" dir="2700000" algn="tl">
                    <a:srgbClr val="000000">
                      <a:alpha val="43137"/>
                    </a:srgbClr>
                  </a:outerShdw>
                </a:effectLst>
                <a:ea typeface="+mj-ea"/>
                <a:cs typeface="+mj-cs"/>
              </a:rPr>
              <a:t>. Правило 21 Оправдание</a:t>
            </a:r>
          </a:p>
          <a:p>
            <a:pPr algn="just">
              <a:lnSpc>
                <a:spcPct val="115000"/>
              </a:lnSpc>
              <a:spcBef>
                <a:spcPts val="600"/>
              </a:spcBef>
              <a:spcAft>
                <a:spcPts val="0"/>
              </a:spcAft>
              <a:tabLst>
                <a:tab pos="450215" algn="l"/>
              </a:tabLst>
            </a:pPr>
            <a:r>
              <a:rPr lang="ru-RU" dirty="0" smtClean="0">
                <a:solidFill>
                  <a:srgbClr val="FF0000"/>
                </a:solidFill>
              </a:rPr>
              <a:t> </a:t>
            </a:r>
            <a:endParaRPr lang="ru-RU"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559598903"/>
              </p:ext>
            </p:extLst>
          </p:nvPr>
        </p:nvGraphicFramePr>
        <p:xfrm>
          <a:off x="890276" y="3007038"/>
          <a:ext cx="3438525" cy="3859212"/>
        </p:xfrm>
        <a:graphic>
          <a:graphicData uri="http://schemas.openxmlformats.org/presentationml/2006/ole">
            <mc:AlternateContent xmlns:mc="http://schemas.openxmlformats.org/markup-compatibility/2006">
              <mc:Choice xmlns:v="urn:schemas-microsoft-com:vml" Requires="v">
                <p:oleObj spid="_x0000_s14406" name="VISIO" r:id="rId4" imgW="4357116" imgH="4888992" progId="Visio.Drawing.4">
                  <p:embed/>
                </p:oleObj>
              </mc:Choice>
              <mc:Fallback>
                <p:oleObj name="VISIO" r:id="rId4" imgW="4357116" imgH="4888992" progId="Visio.Drawing.4">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276" y="3007038"/>
                        <a:ext cx="3438525" cy="38592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154645240"/>
              </p:ext>
            </p:extLst>
          </p:nvPr>
        </p:nvGraphicFramePr>
        <p:xfrm>
          <a:off x="5292080" y="2852936"/>
          <a:ext cx="3117850" cy="3859213"/>
        </p:xfrm>
        <a:graphic>
          <a:graphicData uri="http://schemas.openxmlformats.org/presentationml/2006/ole">
            <mc:AlternateContent xmlns:mc="http://schemas.openxmlformats.org/markup-compatibility/2006">
              <mc:Choice xmlns:v="urn:schemas-microsoft-com:vml" Requires="v">
                <p:oleObj spid="_x0000_s14407" name="VISIO" r:id="rId6" imgW="4675632" imgH="5789676" progId="Visio.Drawing.4">
                  <p:embed/>
                </p:oleObj>
              </mc:Choice>
              <mc:Fallback>
                <p:oleObj name="VISIO" r:id="rId6" imgW="4675632" imgH="5789676" progId="Visio.Drawing.4">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2080" y="2852936"/>
                        <a:ext cx="3117850" cy="385921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Прямоугольник 5"/>
          <p:cNvSpPr/>
          <p:nvPr/>
        </p:nvSpPr>
        <p:spPr>
          <a:xfrm>
            <a:off x="4635500" y="1956864"/>
            <a:ext cx="4508500" cy="410882"/>
          </a:xfrm>
          <a:prstGeom prst="rect">
            <a:avLst/>
          </a:prstGeom>
        </p:spPr>
        <p:txBody>
          <a:bodyPr wrap="square">
            <a:spAutoFit/>
          </a:bodyPr>
          <a:lstStyle/>
          <a:p>
            <a:pPr lvl="0" algn="just">
              <a:lnSpc>
                <a:spcPct val="115000"/>
              </a:lnSpc>
              <a:spcBef>
                <a:spcPts val="600"/>
              </a:spcBef>
              <a:tabLst>
                <a:tab pos="450215" algn="l"/>
              </a:tabLst>
            </a:pPr>
            <a:r>
              <a:rPr lang="ru-RU" dirty="0">
                <a:solidFill>
                  <a:srgbClr val="FF0000"/>
                </a:solidFill>
              </a:rPr>
              <a:t>Перенесено из части С в часть </a:t>
            </a:r>
            <a:r>
              <a:rPr lang="en-US" dirty="0">
                <a:solidFill>
                  <a:srgbClr val="FF0000"/>
                </a:solidFill>
              </a:rPr>
              <a:t>D</a:t>
            </a:r>
            <a:endParaRPr lang="ru-RU" dirty="0">
              <a:solidFill>
                <a:srgbClr val="FF0000"/>
              </a:solidFill>
            </a:endParaRPr>
          </a:p>
        </p:txBody>
      </p:sp>
    </p:spTree>
    <p:extLst>
      <p:ext uri="{BB962C8B-B14F-4D97-AF65-F5344CB8AC3E}">
        <p14:creationId xmlns:p14="http://schemas.microsoft.com/office/powerpoint/2010/main" val="416556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764704"/>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971600" y="1988840"/>
            <a:ext cx="7704856" cy="1859740"/>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lvl="0" algn="just">
              <a:lnSpc>
                <a:spcPct val="115000"/>
              </a:lnSpc>
              <a:spcBef>
                <a:spcPts val="600"/>
              </a:spcBef>
              <a:tabLst>
                <a:tab pos="450215" algn="l"/>
              </a:tabLst>
            </a:pPr>
            <a:r>
              <a:rPr lang="ru-RU" sz="2100" dirty="0" smtClean="0">
                <a:solidFill>
                  <a:prstClr val="white"/>
                </a:solidFill>
                <a:effectLst>
                  <a:outerShdw blurRad="38100" dist="38100" dir="2700000" algn="tl">
                    <a:srgbClr val="000000">
                      <a:alpha val="43137"/>
                    </a:srgbClr>
                  </a:outerShdw>
                </a:effectLst>
                <a:ea typeface="+mj-ea"/>
                <a:cs typeface="+mj-cs"/>
              </a:rPr>
              <a:t>6. Правило 21 Оправдание    </a:t>
            </a:r>
            <a:r>
              <a:rPr lang="ru-RU" dirty="0" smtClean="0">
                <a:solidFill>
                  <a:srgbClr val="FF0000"/>
                </a:solidFill>
              </a:rPr>
              <a:t>Перенесено </a:t>
            </a:r>
            <a:r>
              <a:rPr lang="ru-RU" dirty="0">
                <a:solidFill>
                  <a:srgbClr val="FF0000"/>
                </a:solidFill>
              </a:rPr>
              <a:t>из части С в часть </a:t>
            </a:r>
            <a:r>
              <a:rPr lang="en-US" dirty="0">
                <a:solidFill>
                  <a:srgbClr val="FF0000"/>
                </a:solidFill>
              </a:rPr>
              <a:t>D</a:t>
            </a:r>
            <a:endParaRPr lang="ru-RU" dirty="0">
              <a:solidFill>
                <a:srgbClr val="FF0000"/>
              </a:solidFill>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algn="just">
              <a:lnSpc>
                <a:spcPct val="115000"/>
              </a:lnSpc>
              <a:spcBef>
                <a:spcPts val="600"/>
              </a:spcBef>
              <a:spcAft>
                <a:spcPts val="0"/>
              </a:spcAft>
              <a:tabLst>
                <a:tab pos="450215" algn="l"/>
              </a:tabLst>
            </a:pPr>
            <a:r>
              <a:rPr lang="ru-RU" dirty="0" smtClean="0">
                <a:solidFill>
                  <a:srgbClr val="FF0000"/>
                </a:solidFill>
              </a:rPr>
              <a:t> </a:t>
            </a:r>
          </a:p>
          <a:p>
            <a:pPr marL="342900" indent="-342900">
              <a:buAutoNum type="arabicPeriod"/>
            </a:pPr>
            <a:endParaRPr lang="ru-RU" dirty="0"/>
          </a:p>
        </p:txBody>
      </p:sp>
      <p:graphicFrame>
        <p:nvGraphicFramePr>
          <p:cNvPr id="3" name="Объект 2"/>
          <p:cNvGraphicFramePr>
            <a:graphicFrameLocks noChangeAspect="1"/>
          </p:cNvGraphicFramePr>
          <p:nvPr>
            <p:extLst>
              <p:ext uri="{D42A27DB-BD31-4B8C-83A1-F6EECF244321}">
                <p14:modId xmlns:p14="http://schemas.microsoft.com/office/powerpoint/2010/main" val="3146259618"/>
              </p:ext>
            </p:extLst>
          </p:nvPr>
        </p:nvGraphicFramePr>
        <p:xfrm>
          <a:off x="3131840" y="3645024"/>
          <a:ext cx="2817813" cy="1651000"/>
        </p:xfrm>
        <a:graphic>
          <a:graphicData uri="http://schemas.openxmlformats.org/presentationml/2006/ole">
            <mc:AlternateContent xmlns:mc="http://schemas.openxmlformats.org/markup-compatibility/2006">
              <mc:Choice xmlns:v="urn:schemas-microsoft-com:vml" Requires="v">
                <p:oleObj spid="_x0000_s15397" name="VISIO" r:id="rId4" imgW="2817876" imgH="1650492" progId="Visio.Drawing.4">
                  <p:embed/>
                </p:oleObj>
              </mc:Choice>
              <mc:Fallback>
                <p:oleObj name="VISIO" r:id="rId4" imgW="2817876" imgH="1650492" progId="Visio.Drawing.4">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1840" y="3645024"/>
                        <a:ext cx="2817813" cy="16510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9773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764704"/>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971600" y="1988840"/>
            <a:ext cx="7704856" cy="1859740"/>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lvl="0" algn="just">
              <a:lnSpc>
                <a:spcPct val="115000"/>
              </a:lnSpc>
              <a:spcBef>
                <a:spcPts val="600"/>
              </a:spcBef>
              <a:tabLst>
                <a:tab pos="450215" algn="l"/>
              </a:tabLst>
            </a:pPr>
            <a:r>
              <a:rPr lang="ru-RU" sz="2100" dirty="0" smtClean="0">
                <a:solidFill>
                  <a:prstClr val="white"/>
                </a:solidFill>
                <a:effectLst>
                  <a:outerShdw blurRad="38100" dist="38100" dir="2700000" algn="tl">
                    <a:srgbClr val="000000">
                      <a:alpha val="43137"/>
                    </a:srgbClr>
                  </a:outerShdw>
                </a:effectLst>
                <a:ea typeface="+mj-ea"/>
                <a:cs typeface="+mj-cs"/>
              </a:rPr>
              <a:t>6. Правило 21 Оправдание    </a:t>
            </a:r>
            <a:r>
              <a:rPr lang="ru-RU" dirty="0" smtClean="0">
                <a:solidFill>
                  <a:srgbClr val="FF0000"/>
                </a:solidFill>
              </a:rPr>
              <a:t>Перенесено </a:t>
            </a:r>
            <a:r>
              <a:rPr lang="ru-RU" dirty="0">
                <a:solidFill>
                  <a:srgbClr val="FF0000"/>
                </a:solidFill>
              </a:rPr>
              <a:t>из части С в часть </a:t>
            </a:r>
            <a:r>
              <a:rPr lang="en-US" dirty="0">
                <a:solidFill>
                  <a:srgbClr val="FF0000"/>
                </a:solidFill>
              </a:rPr>
              <a:t>D</a:t>
            </a:r>
            <a:endParaRPr lang="ru-RU" dirty="0">
              <a:solidFill>
                <a:srgbClr val="FF0000"/>
              </a:solidFill>
            </a:endParaRPr>
          </a:p>
          <a:p>
            <a:endParaRPr lang="ru-RU" sz="2100" dirty="0" smtClean="0">
              <a:solidFill>
                <a:prstClr val="white"/>
              </a:solidFill>
              <a:effectLst>
                <a:outerShdw blurRad="38100" dist="38100" dir="2700000" algn="tl">
                  <a:srgbClr val="000000">
                    <a:alpha val="43137"/>
                  </a:srgbClr>
                </a:outerShdw>
              </a:effectLst>
              <a:ea typeface="+mj-ea"/>
              <a:cs typeface="+mj-cs"/>
            </a:endParaRPr>
          </a:p>
          <a:p>
            <a:pPr algn="just">
              <a:lnSpc>
                <a:spcPct val="115000"/>
              </a:lnSpc>
              <a:spcBef>
                <a:spcPts val="600"/>
              </a:spcBef>
              <a:spcAft>
                <a:spcPts val="0"/>
              </a:spcAft>
              <a:tabLst>
                <a:tab pos="450215" algn="l"/>
              </a:tabLst>
            </a:pPr>
            <a:r>
              <a:rPr lang="ru-RU" dirty="0" smtClean="0">
                <a:solidFill>
                  <a:srgbClr val="FF0000"/>
                </a:solidFill>
              </a:rPr>
              <a:t> </a:t>
            </a:r>
          </a:p>
          <a:p>
            <a:pPr marL="342900" indent="-342900">
              <a:buAutoNum type="arabicPeriod"/>
            </a:pPr>
            <a:endParaRPr lang="ru-RU" dirty="0"/>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959" y="2918710"/>
            <a:ext cx="4534216" cy="3700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778660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367" y="980728"/>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9592" y="2420888"/>
            <a:ext cx="7776864" cy="2766911"/>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7. Правило 22 </a:t>
            </a:r>
            <a:r>
              <a:rPr lang="ru-RU" b="1" dirty="0" smtClean="0"/>
              <a:t>Ошибки на старте; выполнение наказаний; движение задним ходом за счет выноса паруса</a:t>
            </a:r>
            <a:endParaRPr lang="ru-RU" dirty="0"/>
          </a:p>
          <a:p>
            <a:endParaRPr lang="ru-RU" sz="2100" dirty="0" smtClean="0">
              <a:solidFill>
                <a:prstClr val="white"/>
              </a:solidFill>
              <a:effectLst>
                <a:outerShdw blurRad="38100" dist="38100" dir="2700000" algn="tl">
                  <a:srgbClr val="000000">
                    <a:alpha val="43137"/>
                  </a:srgbClr>
                </a:outerShdw>
              </a:effectLst>
              <a:ea typeface="+mj-ea"/>
              <a:cs typeface="+mj-cs"/>
            </a:endParaRPr>
          </a:p>
          <a:p>
            <a:pPr algn="just">
              <a:lnSpc>
                <a:spcPct val="115000"/>
              </a:lnSpc>
              <a:spcBef>
                <a:spcPts val="600"/>
              </a:spcBef>
              <a:tabLst>
                <a:tab pos="450215" algn="l"/>
              </a:tabLst>
            </a:pPr>
            <a:r>
              <a:rPr lang="ru-RU" dirty="0" smtClean="0">
                <a:solidFill>
                  <a:srgbClr val="FF0000"/>
                </a:solidFill>
              </a:rPr>
              <a:t> </a:t>
            </a:r>
            <a:r>
              <a:rPr lang="ru-RU" dirty="0"/>
              <a:t>Яхта, движущаяся задним ходом </a:t>
            </a:r>
            <a:r>
              <a:rPr lang="ru-RU" dirty="0">
                <a:solidFill>
                  <a:srgbClr val="FF0000"/>
                </a:solidFill>
              </a:rPr>
              <a:t>или в сторону на ветер </a:t>
            </a:r>
            <a:r>
              <a:rPr lang="ru-RU" dirty="0"/>
              <a:t>относительно воды в результате вынесения какого-либо паруса на ветер, должна </a:t>
            </a:r>
            <a:r>
              <a:rPr lang="ru-RU" i="1" dirty="0"/>
              <a:t>сторониться </a:t>
            </a:r>
            <a:r>
              <a:rPr lang="ru-RU" dirty="0"/>
              <a:t>яхты, не делающей этого.</a:t>
            </a:r>
          </a:p>
          <a:p>
            <a:pPr algn="just">
              <a:lnSpc>
                <a:spcPct val="115000"/>
              </a:lnSpc>
              <a:spcBef>
                <a:spcPts val="600"/>
              </a:spcBef>
              <a:spcAft>
                <a:spcPts val="0"/>
              </a:spcAft>
              <a:tabLst>
                <a:tab pos="450215" algn="l"/>
              </a:tabLst>
            </a:pPr>
            <a:endParaRPr lang="ru-RU" dirty="0"/>
          </a:p>
        </p:txBody>
      </p:sp>
    </p:spTree>
    <p:extLst>
      <p:ext uri="{BB962C8B-B14F-4D97-AF65-F5344CB8AC3E}">
        <p14:creationId xmlns:p14="http://schemas.microsoft.com/office/powerpoint/2010/main" val="928688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a:xfrm>
            <a:off x="381000" y="228600"/>
            <a:ext cx="3276600" cy="1219200"/>
          </a:xfrm>
        </p:spPr>
        <p:txBody>
          <a:bodyPr/>
          <a:lstStyle/>
          <a:p>
            <a:pPr eaLnBrk="1" hangingPunct="1"/>
            <a:r>
              <a:rPr lang="en-GB" sz="3200" b="1" dirty="0" smtClean="0"/>
              <a:t>Focus on Part 2</a:t>
            </a:r>
            <a:br>
              <a:rPr lang="en-GB" sz="3200" b="1" dirty="0" smtClean="0"/>
            </a:br>
            <a:r>
              <a:rPr lang="ru-RU" sz="4000" b="1" dirty="0" smtClean="0"/>
              <a:t>Структура</a:t>
            </a:r>
            <a:endParaRPr lang="en-US" b="1" dirty="0" smtClean="0"/>
          </a:p>
        </p:txBody>
      </p:sp>
      <p:sp>
        <p:nvSpPr>
          <p:cNvPr id="8195" name="Rectangle 3"/>
          <p:cNvSpPr>
            <a:spLocks noChangeArrowheads="1"/>
          </p:cNvSpPr>
          <p:nvPr/>
        </p:nvSpPr>
        <p:spPr bwMode="auto">
          <a:xfrm>
            <a:off x="3886201" y="990600"/>
            <a:ext cx="1657350" cy="6477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dirty="0" smtClean="0">
                <a:solidFill>
                  <a:prstClr val="black"/>
                </a:solidFill>
              </a:rPr>
              <a:t>ППГ Часть</a:t>
            </a:r>
            <a:r>
              <a:rPr lang="en-GB" dirty="0" smtClean="0">
                <a:solidFill>
                  <a:prstClr val="black"/>
                </a:solidFill>
              </a:rPr>
              <a:t> </a:t>
            </a:r>
            <a:r>
              <a:rPr lang="en-GB" dirty="0">
                <a:solidFill>
                  <a:prstClr val="black"/>
                </a:solidFill>
              </a:rPr>
              <a:t>2</a:t>
            </a:r>
            <a:endParaRPr lang="en-US" dirty="0">
              <a:solidFill>
                <a:prstClr val="black"/>
              </a:solidFill>
            </a:endParaRPr>
          </a:p>
        </p:txBody>
      </p:sp>
      <p:sp>
        <p:nvSpPr>
          <p:cNvPr id="8196" name="Rectangle 4"/>
          <p:cNvSpPr>
            <a:spLocks noChangeArrowheads="1"/>
          </p:cNvSpPr>
          <p:nvPr/>
        </p:nvSpPr>
        <p:spPr bwMode="auto">
          <a:xfrm>
            <a:off x="4863612" y="2209800"/>
            <a:ext cx="1657350" cy="647700"/>
          </a:xfrm>
          <a:prstGeom prst="rect">
            <a:avLst/>
          </a:prstGeom>
          <a:solidFill>
            <a:srgbClr val="F94EF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Надлежащий </a:t>
            </a:r>
          </a:p>
          <a:p>
            <a:pPr algn="ctr"/>
            <a:r>
              <a:rPr lang="ru-RU" sz="2000" dirty="0" smtClean="0">
                <a:solidFill>
                  <a:prstClr val="black"/>
                </a:solidFill>
              </a:rPr>
              <a:t>курс</a:t>
            </a:r>
            <a:endParaRPr lang="en-US" sz="2000" dirty="0">
              <a:solidFill>
                <a:prstClr val="black"/>
              </a:solidFill>
            </a:endParaRPr>
          </a:p>
        </p:txBody>
      </p:sp>
      <p:sp>
        <p:nvSpPr>
          <p:cNvPr id="8197" name="Rectangle 5"/>
          <p:cNvSpPr>
            <a:spLocks noChangeArrowheads="1"/>
          </p:cNvSpPr>
          <p:nvPr/>
        </p:nvSpPr>
        <p:spPr bwMode="auto">
          <a:xfrm>
            <a:off x="2584939" y="2211388"/>
            <a:ext cx="1657350" cy="647700"/>
          </a:xfrm>
          <a:prstGeom prst="rect">
            <a:avLst/>
          </a:prstGeom>
          <a:solidFill>
            <a:srgbClr val="FFD854"/>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Давать место</a:t>
            </a:r>
            <a:endParaRPr lang="en-US" sz="2000" dirty="0">
              <a:solidFill>
                <a:prstClr val="black"/>
              </a:solidFill>
            </a:endParaRPr>
          </a:p>
        </p:txBody>
      </p:sp>
      <p:sp>
        <p:nvSpPr>
          <p:cNvPr id="8198" name="Rectangle 6"/>
          <p:cNvSpPr>
            <a:spLocks noChangeArrowheads="1"/>
          </p:cNvSpPr>
          <p:nvPr/>
        </p:nvSpPr>
        <p:spPr bwMode="auto">
          <a:xfrm>
            <a:off x="304801" y="2209800"/>
            <a:ext cx="1657350" cy="6477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GB" sz="2000" dirty="0">
              <a:solidFill>
                <a:prstClr val="black"/>
              </a:solidFill>
            </a:endParaRPr>
          </a:p>
          <a:p>
            <a:pPr algn="ctr"/>
            <a:r>
              <a:rPr lang="ru-RU" sz="2000" dirty="0" smtClean="0">
                <a:solidFill>
                  <a:prstClr val="black"/>
                </a:solidFill>
              </a:rPr>
              <a:t>Сторониться</a:t>
            </a:r>
            <a:endParaRPr lang="en-GB" sz="2000" dirty="0">
              <a:solidFill>
                <a:prstClr val="black"/>
              </a:solidFill>
            </a:endParaRPr>
          </a:p>
          <a:p>
            <a:pPr algn="ctr"/>
            <a:endParaRPr lang="en-US" dirty="0">
              <a:solidFill>
                <a:prstClr val="black"/>
              </a:solidFill>
            </a:endParaRPr>
          </a:p>
        </p:txBody>
      </p:sp>
      <p:sp>
        <p:nvSpPr>
          <p:cNvPr id="8199" name="Rectangle 7"/>
          <p:cNvSpPr>
            <a:spLocks noChangeArrowheads="1"/>
          </p:cNvSpPr>
          <p:nvPr/>
        </p:nvSpPr>
        <p:spPr bwMode="auto">
          <a:xfrm>
            <a:off x="7031350" y="2060848"/>
            <a:ext cx="1861130" cy="1080120"/>
          </a:xfrm>
          <a:prstGeom prst="rect">
            <a:avLst/>
          </a:prstGeom>
          <a:solidFill>
            <a:srgbClr val="F977A8"/>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Избегать</a:t>
            </a:r>
            <a:r>
              <a:rPr lang="en-GB" sz="2000" dirty="0" smtClean="0">
                <a:solidFill>
                  <a:prstClr val="black"/>
                </a:solidFill>
              </a:rPr>
              <a:t>/</a:t>
            </a:r>
            <a:endParaRPr lang="ru-RU" sz="2000" dirty="0" smtClean="0">
              <a:solidFill>
                <a:prstClr val="black"/>
              </a:solidFill>
            </a:endParaRPr>
          </a:p>
          <a:p>
            <a:pPr algn="ctr"/>
            <a:r>
              <a:rPr lang="ru-RU" sz="2000" dirty="0" smtClean="0">
                <a:solidFill>
                  <a:prstClr val="black"/>
                </a:solidFill>
              </a:rPr>
              <a:t>Вмешиваться</a:t>
            </a:r>
            <a:endParaRPr lang="en-GB" sz="2000" dirty="0">
              <a:solidFill>
                <a:prstClr val="black"/>
              </a:solidFill>
            </a:endParaRPr>
          </a:p>
          <a:p>
            <a:pPr algn="ctr"/>
            <a:r>
              <a:rPr lang="en-GB" sz="2000" dirty="0" smtClean="0">
                <a:solidFill>
                  <a:prstClr val="black"/>
                </a:solidFill>
              </a:rPr>
              <a:t>(</a:t>
            </a:r>
            <a:r>
              <a:rPr lang="ru-RU" sz="2000" dirty="0" smtClean="0">
                <a:solidFill>
                  <a:prstClr val="black"/>
                </a:solidFill>
              </a:rPr>
              <a:t>если возможно</a:t>
            </a:r>
            <a:r>
              <a:rPr lang="en-GB" sz="2000" dirty="0" smtClean="0">
                <a:solidFill>
                  <a:prstClr val="black"/>
                </a:solidFill>
              </a:rPr>
              <a:t>)</a:t>
            </a:r>
            <a:endParaRPr lang="en-US" sz="2000" dirty="0">
              <a:solidFill>
                <a:prstClr val="black"/>
              </a:solidFill>
            </a:endParaRPr>
          </a:p>
        </p:txBody>
      </p:sp>
      <p:sp>
        <p:nvSpPr>
          <p:cNvPr id="8200" name="Text Box 8"/>
          <p:cNvSpPr txBox="1">
            <a:spLocks noChangeArrowheads="1"/>
          </p:cNvSpPr>
          <p:nvPr/>
        </p:nvSpPr>
        <p:spPr bwMode="auto">
          <a:xfrm>
            <a:off x="251520" y="3124201"/>
            <a:ext cx="2592288" cy="2197525"/>
          </a:xfrm>
          <a:prstGeom prst="rect">
            <a:avLst/>
          </a:prstGeom>
          <a:noFill/>
          <a:ln w="9525">
            <a:noFill/>
            <a:miter lim="800000"/>
            <a:headEnd/>
            <a:tailEnd/>
          </a:ln>
        </p:spPr>
        <p:txBody>
          <a:bodyPr wrap="square">
            <a:spAutoFit/>
          </a:bodyPr>
          <a:lstStyle/>
          <a:p>
            <a:pPr>
              <a:spcBef>
                <a:spcPct val="20000"/>
              </a:spcBef>
            </a:pPr>
            <a:r>
              <a:rPr lang="en-GB" sz="1200" dirty="0">
                <a:solidFill>
                  <a:prstClr val="black"/>
                </a:solidFill>
              </a:rPr>
              <a:t>10 - </a:t>
            </a:r>
            <a:r>
              <a:rPr lang="ru-RU" sz="1200" dirty="0" smtClean="0">
                <a:solidFill>
                  <a:prstClr val="black"/>
                </a:solidFill>
              </a:rPr>
              <a:t>Правый</a:t>
            </a:r>
            <a:r>
              <a:rPr lang="en-GB" sz="1200" dirty="0" smtClean="0">
                <a:solidFill>
                  <a:prstClr val="black"/>
                </a:solidFill>
              </a:rPr>
              <a:t>/</a:t>
            </a:r>
            <a:r>
              <a:rPr lang="ru-RU" sz="1200" dirty="0" smtClean="0">
                <a:solidFill>
                  <a:prstClr val="black"/>
                </a:solidFill>
              </a:rPr>
              <a:t>Левый галс</a:t>
            </a:r>
            <a:endParaRPr lang="en-GB" sz="1200" dirty="0">
              <a:solidFill>
                <a:prstClr val="black"/>
              </a:solidFill>
            </a:endParaRPr>
          </a:p>
          <a:p>
            <a:pPr>
              <a:spcBef>
                <a:spcPct val="20000"/>
              </a:spcBef>
            </a:pPr>
            <a:r>
              <a:rPr lang="en-GB" sz="1200" dirty="0">
                <a:solidFill>
                  <a:prstClr val="black"/>
                </a:solidFill>
              </a:rPr>
              <a:t>11 -  </a:t>
            </a:r>
            <a:r>
              <a:rPr lang="ru-RU" sz="1200" dirty="0" smtClean="0">
                <a:solidFill>
                  <a:prstClr val="black"/>
                </a:solidFill>
              </a:rPr>
              <a:t>Наветренный</a:t>
            </a:r>
            <a:r>
              <a:rPr lang="en-GB" sz="1200" dirty="0" smtClean="0">
                <a:solidFill>
                  <a:prstClr val="black"/>
                </a:solidFill>
              </a:rPr>
              <a:t>/</a:t>
            </a:r>
            <a:r>
              <a:rPr lang="ru-RU" sz="1200" dirty="0" smtClean="0">
                <a:solidFill>
                  <a:prstClr val="black"/>
                </a:solidFill>
              </a:rPr>
              <a:t>Подветренный</a:t>
            </a:r>
            <a:endParaRPr lang="en-GB" sz="1200" dirty="0">
              <a:solidFill>
                <a:prstClr val="black"/>
              </a:solidFill>
            </a:endParaRPr>
          </a:p>
          <a:p>
            <a:pPr>
              <a:spcBef>
                <a:spcPct val="20000"/>
              </a:spcBef>
            </a:pPr>
            <a:r>
              <a:rPr lang="en-GB" sz="1200" dirty="0">
                <a:solidFill>
                  <a:prstClr val="black"/>
                </a:solidFill>
              </a:rPr>
              <a:t>12 - </a:t>
            </a:r>
            <a:r>
              <a:rPr lang="ru-RU" sz="1200" dirty="0" smtClean="0">
                <a:solidFill>
                  <a:prstClr val="black"/>
                </a:solidFill>
              </a:rPr>
              <a:t>Впереди</a:t>
            </a:r>
            <a:r>
              <a:rPr lang="en-GB" sz="1200" dirty="0" smtClean="0">
                <a:solidFill>
                  <a:prstClr val="black"/>
                </a:solidFill>
              </a:rPr>
              <a:t>/</a:t>
            </a:r>
            <a:r>
              <a:rPr lang="ru-RU" sz="1200" dirty="0" smtClean="0">
                <a:solidFill>
                  <a:prstClr val="black"/>
                </a:solidFill>
              </a:rPr>
              <a:t>Позади</a:t>
            </a:r>
            <a:endParaRPr lang="en-GB" sz="1200" dirty="0">
              <a:solidFill>
                <a:prstClr val="black"/>
              </a:solidFill>
            </a:endParaRPr>
          </a:p>
          <a:p>
            <a:pPr>
              <a:spcBef>
                <a:spcPct val="20000"/>
              </a:spcBef>
            </a:pPr>
            <a:r>
              <a:rPr lang="en-GB" sz="1200" dirty="0">
                <a:solidFill>
                  <a:prstClr val="black"/>
                </a:solidFill>
              </a:rPr>
              <a:t>13 </a:t>
            </a:r>
            <a:r>
              <a:rPr lang="en-GB" sz="1200" dirty="0" smtClean="0">
                <a:solidFill>
                  <a:prstClr val="black"/>
                </a:solidFill>
              </a:rPr>
              <a:t>– </a:t>
            </a:r>
            <a:r>
              <a:rPr lang="ru-RU" sz="1200" dirty="0" smtClean="0">
                <a:solidFill>
                  <a:prstClr val="black"/>
                </a:solidFill>
              </a:rPr>
              <a:t>Поворот оверштаг</a:t>
            </a:r>
            <a:endParaRPr lang="en-GB" sz="1200" dirty="0">
              <a:solidFill>
                <a:prstClr val="black"/>
              </a:solidFill>
            </a:endParaRPr>
          </a:p>
          <a:p>
            <a:pPr>
              <a:spcBef>
                <a:spcPct val="20000"/>
              </a:spcBef>
            </a:pPr>
            <a:r>
              <a:rPr lang="en-GB" sz="1200" dirty="0">
                <a:solidFill>
                  <a:prstClr val="black"/>
                </a:solidFill>
              </a:rPr>
              <a:t>19.2(c) </a:t>
            </a:r>
            <a:r>
              <a:rPr lang="en-GB" sz="1200" dirty="0" smtClean="0">
                <a:solidFill>
                  <a:prstClr val="black"/>
                </a:solidFill>
              </a:rPr>
              <a:t>– </a:t>
            </a:r>
            <a:r>
              <a:rPr lang="ru-RU" sz="1200" dirty="0" smtClean="0">
                <a:solidFill>
                  <a:prstClr val="black"/>
                </a:solidFill>
              </a:rPr>
              <a:t>Связаны у протяженного   препятствия</a:t>
            </a:r>
            <a:endParaRPr lang="en-GB" sz="1200" dirty="0">
              <a:solidFill>
                <a:prstClr val="black"/>
              </a:solidFill>
            </a:endParaRPr>
          </a:p>
          <a:p>
            <a:pPr>
              <a:spcBef>
                <a:spcPct val="20000"/>
              </a:spcBef>
            </a:pPr>
            <a:r>
              <a:rPr lang="en-GB" sz="1200" dirty="0">
                <a:solidFill>
                  <a:prstClr val="black"/>
                </a:solidFill>
              </a:rPr>
              <a:t>22.1 </a:t>
            </a:r>
            <a:r>
              <a:rPr lang="en-GB" sz="1200" dirty="0" smtClean="0">
                <a:solidFill>
                  <a:prstClr val="black"/>
                </a:solidFill>
              </a:rPr>
              <a:t>– </a:t>
            </a:r>
            <a:r>
              <a:rPr lang="ru-RU" sz="1200" dirty="0" smtClean="0">
                <a:solidFill>
                  <a:prstClr val="black"/>
                </a:solidFill>
              </a:rPr>
              <a:t>Возвращение к старту</a:t>
            </a:r>
            <a:endParaRPr lang="en-GB" sz="1200" dirty="0">
              <a:solidFill>
                <a:prstClr val="black"/>
              </a:solidFill>
            </a:endParaRPr>
          </a:p>
          <a:p>
            <a:pPr>
              <a:spcBef>
                <a:spcPct val="20000"/>
              </a:spcBef>
            </a:pPr>
            <a:r>
              <a:rPr lang="en-GB" sz="1200" dirty="0">
                <a:solidFill>
                  <a:prstClr val="black"/>
                </a:solidFill>
              </a:rPr>
              <a:t>22.2 -  </a:t>
            </a:r>
            <a:r>
              <a:rPr lang="ru-RU" sz="1200" dirty="0" smtClean="0">
                <a:solidFill>
                  <a:prstClr val="black"/>
                </a:solidFill>
              </a:rPr>
              <a:t>Наказания</a:t>
            </a:r>
            <a:endParaRPr lang="en-GB" sz="1200" dirty="0">
              <a:solidFill>
                <a:prstClr val="black"/>
              </a:solidFill>
            </a:endParaRPr>
          </a:p>
          <a:p>
            <a:pPr>
              <a:spcBef>
                <a:spcPct val="20000"/>
              </a:spcBef>
            </a:pPr>
            <a:r>
              <a:rPr lang="en-GB" sz="1200" dirty="0">
                <a:solidFill>
                  <a:prstClr val="black"/>
                </a:solidFill>
              </a:rPr>
              <a:t>22.3 </a:t>
            </a:r>
            <a:r>
              <a:rPr lang="en-GB" sz="1200" dirty="0" smtClean="0">
                <a:solidFill>
                  <a:prstClr val="black"/>
                </a:solidFill>
              </a:rPr>
              <a:t>– </a:t>
            </a:r>
            <a:r>
              <a:rPr lang="ru-RU" sz="1200" dirty="0" smtClean="0">
                <a:solidFill>
                  <a:prstClr val="black"/>
                </a:solidFill>
              </a:rPr>
              <a:t>Задний ход, движение в сторону на ветер</a:t>
            </a:r>
            <a:endParaRPr lang="en-US" sz="1000" dirty="0">
              <a:solidFill>
                <a:prstClr val="black"/>
              </a:solidFill>
            </a:endParaRPr>
          </a:p>
        </p:txBody>
      </p:sp>
      <p:sp>
        <p:nvSpPr>
          <p:cNvPr id="8201" name="Text Box 9"/>
          <p:cNvSpPr txBox="1">
            <a:spLocks noChangeArrowheads="1"/>
          </p:cNvSpPr>
          <p:nvPr/>
        </p:nvSpPr>
        <p:spPr bwMode="auto">
          <a:xfrm>
            <a:off x="2590800" y="3200401"/>
            <a:ext cx="2247076" cy="1403461"/>
          </a:xfrm>
          <a:prstGeom prst="rect">
            <a:avLst/>
          </a:prstGeom>
          <a:noFill/>
          <a:ln w="9525">
            <a:noFill/>
            <a:miter lim="800000"/>
            <a:headEnd/>
            <a:tailEnd/>
          </a:ln>
        </p:spPr>
        <p:txBody>
          <a:bodyPr wrap="square">
            <a:spAutoFit/>
          </a:bodyPr>
          <a:lstStyle/>
          <a:p>
            <a:pPr>
              <a:lnSpc>
                <a:spcPct val="90000"/>
              </a:lnSpc>
              <a:spcBef>
                <a:spcPct val="20000"/>
              </a:spcBef>
            </a:pPr>
            <a:r>
              <a:rPr lang="en-GB" sz="1200" dirty="0">
                <a:solidFill>
                  <a:prstClr val="black"/>
                </a:solidFill>
              </a:rPr>
              <a:t>15 – </a:t>
            </a:r>
            <a:r>
              <a:rPr lang="ru-RU" sz="1200" dirty="0" smtClean="0">
                <a:solidFill>
                  <a:prstClr val="black"/>
                </a:solidFill>
              </a:rPr>
              <a:t>Получение права дороги</a:t>
            </a:r>
            <a:endParaRPr lang="en-GB" sz="1200" dirty="0">
              <a:solidFill>
                <a:prstClr val="black"/>
              </a:solidFill>
            </a:endParaRPr>
          </a:p>
          <a:p>
            <a:pPr>
              <a:lnSpc>
                <a:spcPct val="90000"/>
              </a:lnSpc>
              <a:spcBef>
                <a:spcPct val="20000"/>
              </a:spcBef>
            </a:pPr>
            <a:r>
              <a:rPr lang="en-GB" sz="1200" dirty="0">
                <a:solidFill>
                  <a:prstClr val="black"/>
                </a:solidFill>
              </a:rPr>
              <a:t>16 – </a:t>
            </a:r>
            <a:r>
              <a:rPr lang="ru-RU" sz="1200" dirty="0" smtClean="0">
                <a:solidFill>
                  <a:prstClr val="black"/>
                </a:solidFill>
              </a:rPr>
              <a:t>Изменение курса яхтой, имеющей право дороги</a:t>
            </a:r>
            <a:endParaRPr lang="en-GB" sz="1200" dirty="0">
              <a:solidFill>
                <a:prstClr val="black"/>
              </a:solidFill>
            </a:endParaRPr>
          </a:p>
          <a:p>
            <a:pPr>
              <a:lnSpc>
                <a:spcPct val="90000"/>
              </a:lnSpc>
              <a:spcBef>
                <a:spcPct val="20000"/>
              </a:spcBef>
            </a:pPr>
            <a:r>
              <a:rPr lang="en-GB" sz="1200" dirty="0">
                <a:solidFill>
                  <a:prstClr val="black"/>
                </a:solidFill>
              </a:rPr>
              <a:t>18 – </a:t>
            </a:r>
            <a:r>
              <a:rPr lang="ru-RU" sz="1200" dirty="0" smtClean="0">
                <a:solidFill>
                  <a:prstClr val="black"/>
                </a:solidFill>
              </a:rPr>
              <a:t>Прохождение знаков</a:t>
            </a:r>
            <a:endParaRPr lang="en-GB" sz="1200" dirty="0">
              <a:solidFill>
                <a:prstClr val="black"/>
              </a:solidFill>
            </a:endParaRPr>
          </a:p>
          <a:p>
            <a:pPr>
              <a:lnSpc>
                <a:spcPct val="90000"/>
              </a:lnSpc>
              <a:spcBef>
                <a:spcPct val="20000"/>
              </a:spcBef>
            </a:pPr>
            <a:r>
              <a:rPr lang="en-GB" sz="1200" dirty="0">
                <a:solidFill>
                  <a:prstClr val="black"/>
                </a:solidFill>
              </a:rPr>
              <a:t>19 </a:t>
            </a:r>
            <a:r>
              <a:rPr lang="en-GB" sz="1200" dirty="0" smtClean="0">
                <a:solidFill>
                  <a:prstClr val="black"/>
                </a:solidFill>
              </a:rPr>
              <a:t>– </a:t>
            </a:r>
            <a:r>
              <a:rPr lang="ru-RU" sz="1200" dirty="0" smtClean="0">
                <a:solidFill>
                  <a:prstClr val="black"/>
                </a:solidFill>
              </a:rPr>
              <a:t>Прохождение препятствий</a:t>
            </a:r>
            <a:endParaRPr lang="en-GB" sz="1200" dirty="0">
              <a:solidFill>
                <a:prstClr val="black"/>
              </a:solidFill>
            </a:endParaRPr>
          </a:p>
          <a:p>
            <a:pPr>
              <a:lnSpc>
                <a:spcPct val="90000"/>
              </a:lnSpc>
              <a:spcBef>
                <a:spcPct val="20000"/>
              </a:spcBef>
            </a:pPr>
            <a:r>
              <a:rPr lang="en-GB" sz="1200" dirty="0">
                <a:solidFill>
                  <a:prstClr val="black"/>
                </a:solidFill>
              </a:rPr>
              <a:t>20 – </a:t>
            </a:r>
            <a:r>
              <a:rPr lang="ru-RU" sz="1200" dirty="0" smtClean="0">
                <a:solidFill>
                  <a:prstClr val="black"/>
                </a:solidFill>
              </a:rPr>
              <a:t>Место для поворота оверштаг</a:t>
            </a:r>
            <a:endParaRPr lang="en-US" sz="1200" dirty="0">
              <a:solidFill>
                <a:prstClr val="black"/>
              </a:solidFill>
            </a:endParaRPr>
          </a:p>
        </p:txBody>
      </p:sp>
      <p:sp>
        <p:nvSpPr>
          <p:cNvPr id="8202" name="Text Box 10"/>
          <p:cNvSpPr txBox="1">
            <a:spLocks noChangeArrowheads="1"/>
          </p:cNvSpPr>
          <p:nvPr/>
        </p:nvSpPr>
        <p:spPr bwMode="auto">
          <a:xfrm>
            <a:off x="4876800" y="3276601"/>
            <a:ext cx="1828800" cy="960263"/>
          </a:xfrm>
          <a:prstGeom prst="rect">
            <a:avLst/>
          </a:prstGeom>
          <a:noFill/>
          <a:ln w="9525">
            <a:noFill/>
            <a:miter lim="800000"/>
            <a:headEnd/>
            <a:tailEnd/>
          </a:ln>
        </p:spPr>
        <p:txBody>
          <a:bodyPr>
            <a:spAutoFit/>
          </a:bodyPr>
          <a:lstStyle/>
          <a:p>
            <a:pPr>
              <a:lnSpc>
                <a:spcPct val="90000"/>
              </a:lnSpc>
              <a:spcBef>
                <a:spcPct val="20000"/>
              </a:spcBef>
            </a:pPr>
            <a:r>
              <a:rPr lang="en-GB" sz="1200" dirty="0">
                <a:solidFill>
                  <a:prstClr val="black"/>
                </a:solidFill>
              </a:rPr>
              <a:t>17 – </a:t>
            </a:r>
            <a:r>
              <a:rPr lang="ru-RU" sz="1200" dirty="0" smtClean="0">
                <a:solidFill>
                  <a:prstClr val="black"/>
                </a:solidFill>
              </a:rPr>
              <a:t>Не выше надлежащего курса</a:t>
            </a:r>
            <a:endParaRPr lang="en-GB" sz="1200" dirty="0">
              <a:solidFill>
                <a:prstClr val="black"/>
              </a:solidFill>
            </a:endParaRPr>
          </a:p>
          <a:p>
            <a:pPr>
              <a:lnSpc>
                <a:spcPct val="90000"/>
              </a:lnSpc>
              <a:spcBef>
                <a:spcPct val="20000"/>
              </a:spcBef>
            </a:pPr>
            <a:r>
              <a:rPr lang="en-GB" sz="1200" dirty="0">
                <a:solidFill>
                  <a:prstClr val="black"/>
                </a:solidFill>
              </a:rPr>
              <a:t>18.4 – </a:t>
            </a:r>
            <a:r>
              <a:rPr lang="ru-RU" sz="1200" dirty="0" smtClean="0">
                <a:solidFill>
                  <a:prstClr val="black"/>
                </a:solidFill>
              </a:rPr>
              <a:t>Поворот фордевинд внутренней яхтой у знака </a:t>
            </a:r>
            <a:endParaRPr lang="en-US" sz="1000" dirty="0">
              <a:solidFill>
                <a:prstClr val="black"/>
              </a:solidFill>
            </a:endParaRPr>
          </a:p>
        </p:txBody>
      </p:sp>
      <p:sp>
        <p:nvSpPr>
          <p:cNvPr id="8203" name="Text Box 11"/>
          <p:cNvSpPr txBox="1">
            <a:spLocks noChangeArrowheads="1"/>
          </p:cNvSpPr>
          <p:nvPr/>
        </p:nvSpPr>
        <p:spPr bwMode="auto">
          <a:xfrm>
            <a:off x="7162800" y="3276601"/>
            <a:ext cx="1828800" cy="1902059"/>
          </a:xfrm>
          <a:prstGeom prst="rect">
            <a:avLst/>
          </a:prstGeom>
          <a:noFill/>
          <a:ln w="9525">
            <a:noFill/>
            <a:miter lim="800000"/>
            <a:headEnd/>
            <a:tailEnd/>
          </a:ln>
        </p:spPr>
        <p:txBody>
          <a:bodyPr>
            <a:spAutoFit/>
          </a:bodyPr>
          <a:lstStyle/>
          <a:p>
            <a:pPr>
              <a:lnSpc>
                <a:spcPct val="90000"/>
              </a:lnSpc>
              <a:spcBef>
                <a:spcPct val="20000"/>
              </a:spcBef>
            </a:pPr>
            <a:r>
              <a:rPr lang="en-GB" sz="1200" dirty="0">
                <a:solidFill>
                  <a:prstClr val="black"/>
                </a:solidFill>
              </a:rPr>
              <a:t>14 – </a:t>
            </a:r>
            <a:r>
              <a:rPr lang="ru-RU" sz="1200" dirty="0" smtClean="0">
                <a:solidFill>
                  <a:prstClr val="black"/>
                </a:solidFill>
              </a:rPr>
              <a:t>контакт</a:t>
            </a:r>
            <a:endParaRPr lang="en-GB" sz="1200" dirty="0">
              <a:solidFill>
                <a:prstClr val="black"/>
              </a:solidFill>
            </a:endParaRPr>
          </a:p>
          <a:p>
            <a:pPr>
              <a:lnSpc>
                <a:spcPct val="90000"/>
              </a:lnSpc>
              <a:spcBef>
                <a:spcPct val="20000"/>
              </a:spcBef>
            </a:pPr>
            <a:r>
              <a:rPr lang="en-GB" sz="1200" dirty="0">
                <a:solidFill>
                  <a:prstClr val="black"/>
                </a:solidFill>
              </a:rPr>
              <a:t>23 – </a:t>
            </a:r>
            <a:r>
              <a:rPr lang="ru-RU" sz="1200" dirty="0" smtClean="0">
                <a:solidFill>
                  <a:prstClr val="black"/>
                </a:solidFill>
              </a:rPr>
              <a:t>опрокинувшаяся яхта </a:t>
            </a:r>
            <a:r>
              <a:rPr lang="en-GB" sz="1200" dirty="0" smtClean="0">
                <a:solidFill>
                  <a:prstClr val="black"/>
                </a:solidFill>
              </a:rPr>
              <a:t> </a:t>
            </a:r>
            <a:endParaRPr lang="en-GB" sz="1200" dirty="0">
              <a:solidFill>
                <a:prstClr val="black"/>
              </a:solidFill>
            </a:endParaRPr>
          </a:p>
          <a:p>
            <a:pPr>
              <a:lnSpc>
                <a:spcPct val="90000"/>
              </a:lnSpc>
              <a:spcBef>
                <a:spcPct val="20000"/>
              </a:spcBef>
            </a:pPr>
            <a:r>
              <a:rPr lang="en-GB" sz="1200" dirty="0">
                <a:solidFill>
                  <a:prstClr val="black"/>
                </a:solidFill>
              </a:rPr>
              <a:t>24.1– </a:t>
            </a:r>
            <a:r>
              <a:rPr lang="ru-RU" sz="1200" dirty="0" smtClean="0">
                <a:solidFill>
                  <a:prstClr val="black"/>
                </a:solidFill>
              </a:rPr>
              <a:t>одна яхта в гонке, а другая нет </a:t>
            </a:r>
            <a:r>
              <a:rPr lang="en-GB" sz="1200" dirty="0" smtClean="0">
                <a:solidFill>
                  <a:prstClr val="black"/>
                </a:solidFill>
              </a:rPr>
              <a:t> </a:t>
            </a:r>
            <a:endParaRPr lang="en-GB" sz="1200" dirty="0">
              <a:solidFill>
                <a:srgbClr val="6699FF"/>
              </a:solidFill>
            </a:endParaRPr>
          </a:p>
          <a:p>
            <a:pPr>
              <a:lnSpc>
                <a:spcPct val="90000"/>
              </a:lnSpc>
              <a:spcBef>
                <a:spcPct val="20000"/>
              </a:spcBef>
            </a:pPr>
            <a:r>
              <a:rPr lang="en-GB" sz="1200" dirty="0">
                <a:solidFill>
                  <a:prstClr val="black"/>
                </a:solidFill>
              </a:rPr>
              <a:t>24.2 </a:t>
            </a:r>
            <a:r>
              <a:rPr lang="en-GB" sz="1200" dirty="0" smtClean="0">
                <a:solidFill>
                  <a:prstClr val="black"/>
                </a:solidFill>
              </a:rPr>
              <a:t>–</a:t>
            </a:r>
            <a:r>
              <a:rPr lang="ru-RU" sz="1200" dirty="0" smtClean="0">
                <a:solidFill>
                  <a:prstClr val="black"/>
                </a:solidFill>
              </a:rPr>
              <a:t> яхта выполняет наказание или находится на другом участке дистанции</a:t>
            </a:r>
            <a:endParaRPr lang="en-GB" sz="1200" dirty="0">
              <a:solidFill>
                <a:prstClr val="black"/>
              </a:solidFill>
            </a:endParaRPr>
          </a:p>
          <a:p>
            <a:pPr>
              <a:lnSpc>
                <a:spcPct val="90000"/>
              </a:lnSpc>
              <a:spcBef>
                <a:spcPct val="20000"/>
              </a:spcBef>
            </a:pPr>
            <a:endParaRPr lang="en-US" sz="1200" dirty="0">
              <a:solidFill>
                <a:prstClr val="black"/>
              </a:solidFill>
            </a:endParaRPr>
          </a:p>
        </p:txBody>
      </p:sp>
      <p:sp>
        <p:nvSpPr>
          <p:cNvPr id="8204" name="Rectangle 12"/>
          <p:cNvSpPr>
            <a:spLocks noChangeArrowheads="1"/>
          </p:cNvSpPr>
          <p:nvPr/>
        </p:nvSpPr>
        <p:spPr bwMode="auto">
          <a:xfrm>
            <a:off x="4953001" y="4419600"/>
            <a:ext cx="1657350" cy="809600"/>
          </a:xfrm>
          <a:prstGeom prst="rect">
            <a:avLst/>
          </a:prstGeom>
          <a:solidFill>
            <a:srgbClr val="61D7F6"/>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ru-RU" sz="2000" dirty="0" smtClean="0">
                <a:solidFill>
                  <a:prstClr val="black"/>
                </a:solidFill>
              </a:rPr>
              <a:t>Другие </a:t>
            </a:r>
          </a:p>
          <a:p>
            <a:pPr algn="ctr"/>
            <a:r>
              <a:rPr lang="ru-RU" sz="2000" dirty="0" smtClean="0">
                <a:solidFill>
                  <a:prstClr val="black"/>
                </a:solidFill>
              </a:rPr>
              <a:t>правила</a:t>
            </a:r>
            <a:endParaRPr lang="en-US" sz="2000" dirty="0">
              <a:solidFill>
                <a:prstClr val="black"/>
              </a:solidFill>
            </a:endParaRPr>
          </a:p>
        </p:txBody>
      </p:sp>
      <p:sp>
        <p:nvSpPr>
          <p:cNvPr id="8205" name="Text Box 13"/>
          <p:cNvSpPr txBox="1">
            <a:spLocks noChangeArrowheads="1"/>
          </p:cNvSpPr>
          <p:nvPr/>
        </p:nvSpPr>
        <p:spPr bwMode="auto">
          <a:xfrm>
            <a:off x="4904345" y="5445226"/>
            <a:ext cx="1828800" cy="594009"/>
          </a:xfrm>
          <a:prstGeom prst="rect">
            <a:avLst/>
          </a:prstGeom>
          <a:noFill/>
          <a:ln w="9525">
            <a:noFill/>
            <a:miter lim="800000"/>
            <a:headEnd/>
            <a:tailEnd/>
          </a:ln>
        </p:spPr>
        <p:txBody>
          <a:bodyPr wrap="square">
            <a:spAutoFit/>
          </a:bodyPr>
          <a:lstStyle/>
          <a:p>
            <a:pPr>
              <a:lnSpc>
                <a:spcPct val="90000"/>
              </a:lnSpc>
              <a:spcBef>
                <a:spcPct val="20000"/>
              </a:spcBef>
            </a:pPr>
            <a:r>
              <a:rPr lang="en-GB" sz="1200" dirty="0">
                <a:solidFill>
                  <a:prstClr val="black"/>
                </a:solidFill>
              </a:rPr>
              <a:t>18.3 </a:t>
            </a:r>
            <a:r>
              <a:rPr lang="en-GB" sz="1200" dirty="0" smtClean="0">
                <a:solidFill>
                  <a:prstClr val="black"/>
                </a:solidFill>
              </a:rPr>
              <a:t>– </a:t>
            </a:r>
            <a:r>
              <a:rPr lang="ru-RU" sz="1200" dirty="0" smtClean="0">
                <a:solidFill>
                  <a:prstClr val="black"/>
                </a:solidFill>
              </a:rPr>
              <a:t>Поворот </a:t>
            </a:r>
            <a:r>
              <a:rPr lang="ru-RU" sz="1200" dirty="0" err="1" smtClean="0">
                <a:solidFill>
                  <a:prstClr val="black"/>
                </a:solidFill>
              </a:rPr>
              <a:t>оверщтаг</a:t>
            </a:r>
            <a:r>
              <a:rPr lang="ru-RU" sz="1200" dirty="0" smtClean="0">
                <a:solidFill>
                  <a:prstClr val="black"/>
                </a:solidFill>
              </a:rPr>
              <a:t> в зоне </a:t>
            </a:r>
            <a:endParaRPr lang="en-GB" sz="1200" dirty="0">
              <a:solidFill>
                <a:prstClr val="black"/>
              </a:solidFill>
            </a:endParaRPr>
          </a:p>
          <a:p>
            <a:pPr>
              <a:lnSpc>
                <a:spcPct val="90000"/>
              </a:lnSpc>
              <a:spcBef>
                <a:spcPct val="20000"/>
              </a:spcBef>
            </a:pPr>
            <a:endParaRPr lang="en-US" sz="1000" dirty="0">
              <a:solidFill>
                <a:srgbClr val="6699FF"/>
              </a:solidFill>
            </a:endParaRPr>
          </a:p>
        </p:txBody>
      </p:sp>
    </p:spTree>
    <p:extLst>
      <p:ext uri="{BB962C8B-B14F-4D97-AF65-F5344CB8AC3E}">
        <p14:creationId xmlns:p14="http://schemas.microsoft.com/office/powerpoint/2010/main" val="121473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blinds(horizontal)">
                                      <p:cBhvr>
                                        <p:cTn id="7" dur="500"/>
                                        <p:tgtEl>
                                          <p:spTgt spid="819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200"/>
                                        </p:tgtEl>
                                        <p:attrNameLst>
                                          <p:attrName>style.visibility</p:attrName>
                                        </p:attrNameLst>
                                      </p:cBhvr>
                                      <p:to>
                                        <p:strVal val="visible"/>
                                      </p:to>
                                    </p:set>
                                    <p:anim calcmode="lin" valueType="num">
                                      <p:cBhvr additive="base">
                                        <p:cTn id="12" dur="500" fill="hold"/>
                                        <p:tgtEl>
                                          <p:spTgt spid="8200"/>
                                        </p:tgtEl>
                                        <p:attrNameLst>
                                          <p:attrName>ppt_x</p:attrName>
                                        </p:attrNameLst>
                                      </p:cBhvr>
                                      <p:tavLst>
                                        <p:tav tm="0">
                                          <p:val>
                                            <p:strVal val="#ppt_x"/>
                                          </p:val>
                                        </p:tav>
                                        <p:tav tm="100000">
                                          <p:val>
                                            <p:strVal val="#ppt_x"/>
                                          </p:val>
                                        </p:tav>
                                      </p:tavLst>
                                    </p:anim>
                                    <p:anim calcmode="lin" valueType="num">
                                      <p:cBhvr additive="base">
                                        <p:cTn id="13" dur="500" fill="hold"/>
                                        <p:tgtEl>
                                          <p:spTgt spid="820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8197"/>
                                        </p:tgtEl>
                                        <p:attrNameLst>
                                          <p:attrName>style.visibility</p:attrName>
                                        </p:attrNameLst>
                                      </p:cBhvr>
                                      <p:to>
                                        <p:strVal val="visible"/>
                                      </p:to>
                                    </p:set>
                                    <p:animEffect transition="in" filter="blinds(horizontal)">
                                      <p:cBhvr>
                                        <p:cTn id="18" dur="500"/>
                                        <p:tgtEl>
                                          <p:spTgt spid="819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201"/>
                                        </p:tgtEl>
                                        <p:attrNameLst>
                                          <p:attrName>style.visibility</p:attrName>
                                        </p:attrNameLst>
                                      </p:cBhvr>
                                      <p:to>
                                        <p:strVal val="visible"/>
                                      </p:to>
                                    </p:set>
                                    <p:anim calcmode="lin" valueType="num">
                                      <p:cBhvr additive="base">
                                        <p:cTn id="23" dur="500" fill="hold"/>
                                        <p:tgtEl>
                                          <p:spTgt spid="8201"/>
                                        </p:tgtEl>
                                        <p:attrNameLst>
                                          <p:attrName>ppt_x</p:attrName>
                                        </p:attrNameLst>
                                      </p:cBhvr>
                                      <p:tavLst>
                                        <p:tav tm="0">
                                          <p:val>
                                            <p:strVal val="#ppt_x"/>
                                          </p:val>
                                        </p:tav>
                                        <p:tav tm="100000">
                                          <p:val>
                                            <p:strVal val="#ppt_x"/>
                                          </p:val>
                                        </p:tav>
                                      </p:tavLst>
                                    </p:anim>
                                    <p:anim calcmode="lin" valueType="num">
                                      <p:cBhvr additive="base">
                                        <p:cTn id="24" dur="500" fill="hold"/>
                                        <p:tgtEl>
                                          <p:spTgt spid="820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8196"/>
                                        </p:tgtEl>
                                        <p:attrNameLst>
                                          <p:attrName>style.visibility</p:attrName>
                                        </p:attrNameLst>
                                      </p:cBhvr>
                                      <p:to>
                                        <p:strVal val="visible"/>
                                      </p:to>
                                    </p:set>
                                    <p:animEffect transition="in" filter="blinds(horizontal)">
                                      <p:cBhvr>
                                        <p:cTn id="29" dur="500"/>
                                        <p:tgtEl>
                                          <p:spTgt spid="819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8202"/>
                                        </p:tgtEl>
                                        <p:attrNameLst>
                                          <p:attrName>style.visibility</p:attrName>
                                        </p:attrNameLst>
                                      </p:cBhvr>
                                      <p:to>
                                        <p:strVal val="visible"/>
                                      </p:to>
                                    </p:set>
                                    <p:anim calcmode="lin" valueType="num">
                                      <p:cBhvr additive="base">
                                        <p:cTn id="34" dur="500" fill="hold"/>
                                        <p:tgtEl>
                                          <p:spTgt spid="8202"/>
                                        </p:tgtEl>
                                        <p:attrNameLst>
                                          <p:attrName>ppt_x</p:attrName>
                                        </p:attrNameLst>
                                      </p:cBhvr>
                                      <p:tavLst>
                                        <p:tav tm="0">
                                          <p:val>
                                            <p:strVal val="#ppt_x"/>
                                          </p:val>
                                        </p:tav>
                                        <p:tav tm="100000">
                                          <p:val>
                                            <p:strVal val="#ppt_x"/>
                                          </p:val>
                                        </p:tav>
                                      </p:tavLst>
                                    </p:anim>
                                    <p:anim calcmode="lin" valueType="num">
                                      <p:cBhvr additive="base">
                                        <p:cTn id="35" dur="500" fill="hold"/>
                                        <p:tgtEl>
                                          <p:spTgt spid="8202"/>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8199"/>
                                        </p:tgtEl>
                                        <p:attrNameLst>
                                          <p:attrName>style.visibility</p:attrName>
                                        </p:attrNameLst>
                                      </p:cBhvr>
                                      <p:to>
                                        <p:strVal val="visible"/>
                                      </p:to>
                                    </p:set>
                                    <p:animEffect transition="in" filter="blinds(horizontal)">
                                      <p:cBhvr>
                                        <p:cTn id="40" dur="500"/>
                                        <p:tgtEl>
                                          <p:spTgt spid="8199"/>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8203"/>
                                        </p:tgtEl>
                                        <p:attrNameLst>
                                          <p:attrName>style.visibility</p:attrName>
                                        </p:attrNameLst>
                                      </p:cBhvr>
                                      <p:to>
                                        <p:strVal val="visible"/>
                                      </p:to>
                                    </p:set>
                                    <p:anim calcmode="lin" valueType="num">
                                      <p:cBhvr additive="base">
                                        <p:cTn id="45" dur="500" fill="hold"/>
                                        <p:tgtEl>
                                          <p:spTgt spid="8203"/>
                                        </p:tgtEl>
                                        <p:attrNameLst>
                                          <p:attrName>ppt_x</p:attrName>
                                        </p:attrNameLst>
                                      </p:cBhvr>
                                      <p:tavLst>
                                        <p:tav tm="0">
                                          <p:val>
                                            <p:strVal val="#ppt_x"/>
                                          </p:val>
                                        </p:tav>
                                        <p:tav tm="100000">
                                          <p:val>
                                            <p:strVal val="#ppt_x"/>
                                          </p:val>
                                        </p:tav>
                                      </p:tavLst>
                                    </p:anim>
                                    <p:anim calcmode="lin" valueType="num">
                                      <p:cBhvr additive="base">
                                        <p:cTn id="46" dur="500" fill="hold"/>
                                        <p:tgtEl>
                                          <p:spTgt spid="820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8204"/>
                                        </p:tgtEl>
                                        <p:attrNameLst>
                                          <p:attrName>style.visibility</p:attrName>
                                        </p:attrNameLst>
                                      </p:cBhvr>
                                      <p:to>
                                        <p:strVal val="visible"/>
                                      </p:to>
                                    </p:set>
                                    <p:animEffect transition="in" filter="blinds(horizontal)">
                                      <p:cBhvr>
                                        <p:cTn id="51" dur="500"/>
                                        <p:tgtEl>
                                          <p:spTgt spid="8204"/>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8205"/>
                                        </p:tgtEl>
                                        <p:attrNameLst>
                                          <p:attrName>style.visibility</p:attrName>
                                        </p:attrNameLst>
                                      </p:cBhvr>
                                      <p:to>
                                        <p:strVal val="visible"/>
                                      </p:to>
                                    </p:set>
                                    <p:anim calcmode="lin" valueType="num">
                                      <p:cBhvr additive="base">
                                        <p:cTn id="56" dur="500" fill="hold"/>
                                        <p:tgtEl>
                                          <p:spTgt spid="8205"/>
                                        </p:tgtEl>
                                        <p:attrNameLst>
                                          <p:attrName>ppt_x</p:attrName>
                                        </p:attrNameLst>
                                      </p:cBhvr>
                                      <p:tavLst>
                                        <p:tav tm="0">
                                          <p:val>
                                            <p:strVal val="#ppt_x"/>
                                          </p:val>
                                        </p:tav>
                                        <p:tav tm="100000">
                                          <p:val>
                                            <p:strVal val="#ppt_x"/>
                                          </p:val>
                                        </p:tav>
                                      </p:tavLst>
                                    </p:anim>
                                    <p:anim calcmode="lin" valueType="num">
                                      <p:cBhvr additive="base">
                                        <p:cTn id="57" dur="500" fill="hold"/>
                                        <p:tgtEl>
                                          <p:spTgt spid="8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197" grpId="0" animBg="1"/>
      <p:bldP spid="8198" grpId="0" animBg="1"/>
      <p:bldP spid="8199" grpId="0" animBg="1"/>
      <p:bldP spid="8200" grpId="0"/>
      <p:bldP spid="8201" grpId="0"/>
      <p:bldP spid="8202" grpId="0"/>
      <p:bldP spid="8203" grpId="0"/>
      <p:bldP spid="8204" grpId="0" animBg="1"/>
      <p:bldP spid="820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4409" y="2420888"/>
            <a:ext cx="7776864" cy="738664"/>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 </a:t>
            </a:r>
            <a:endParaRPr lang="ru-RU" dirty="0"/>
          </a:p>
        </p:txBody>
      </p:sp>
      <p:sp>
        <p:nvSpPr>
          <p:cNvPr id="4" name="Прямоугольник 3"/>
          <p:cNvSpPr/>
          <p:nvPr/>
        </p:nvSpPr>
        <p:spPr>
          <a:xfrm>
            <a:off x="894409" y="2420888"/>
            <a:ext cx="7422005" cy="3242426"/>
          </a:xfrm>
          <a:prstGeom prst="rect">
            <a:avLst/>
          </a:prstGeom>
        </p:spPr>
        <p:txBody>
          <a:bodyPr wrap="square">
            <a:spAutoFit/>
          </a:bodyPr>
          <a:lstStyle/>
          <a:p>
            <a:pPr marL="450215" algn="just">
              <a:lnSpc>
                <a:spcPct val="115000"/>
              </a:lnSpc>
              <a:spcBef>
                <a:spcPts val="600"/>
              </a:spcBef>
              <a:spcAft>
                <a:spcPts val="0"/>
              </a:spcAft>
            </a:pPr>
            <a:r>
              <a:rPr lang="ru-RU" b="1" dirty="0" smtClean="0">
                <a:latin typeface="Times New Roman"/>
                <a:ea typeface="Times New Roman"/>
                <a:cs typeface="Times New Roman"/>
              </a:rPr>
              <a:t>14</a:t>
            </a:r>
            <a:r>
              <a:rPr lang="ru-RU" dirty="0" smtClean="0">
                <a:latin typeface="Times New Roman"/>
                <a:ea typeface="Times New Roman"/>
                <a:cs typeface="Times New Roman"/>
              </a:rPr>
              <a:t> </a:t>
            </a:r>
            <a:r>
              <a:rPr lang="ru-RU" b="1" dirty="0" smtClean="0">
                <a:latin typeface="Times New Roman"/>
                <a:ea typeface="Times New Roman"/>
              </a:rPr>
              <a:t>ИЗБЕГАНИЕ КОНТАКТА</a:t>
            </a:r>
            <a:endParaRPr lang="ru-RU" dirty="0" smtClean="0">
              <a:latin typeface="Times New Roman"/>
              <a:ea typeface="Times New Roman"/>
              <a:cs typeface="Times New Roman"/>
            </a:endParaRPr>
          </a:p>
          <a:p>
            <a:pPr marL="450215" algn="just">
              <a:lnSpc>
                <a:spcPct val="115000"/>
              </a:lnSpc>
              <a:spcBef>
                <a:spcPts val="600"/>
              </a:spcBef>
              <a:spcAft>
                <a:spcPts val="0"/>
              </a:spcAft>
            </a:pPr>
            <a:r>
              <a:rPr lang="ru-RU" sz="2000" dirty="0" smtClean="0">
                <a:latin typeface="Times New Roman"/>
                <a:ea typeface="Times New Roman"/>
                <a:cs typeface="Times New Roman"/>
              </a:rPr>
              <a:t>Яхта </a:t>
            </a:r>
            <a:r>
              <a:rPr lang="ru-RU" sz="2000" dirty="0">
                <a:latin typeface="Times New Roman"/>
                <a:ea typeface="Times New Roman"/>
                <a:cs typeface="Times New Roman"/>
              </a:rPr>
              <a:t>должна избегать контакта с другой яхтой, если это разумно возможно. Однако яхта, имеющая право дороги или право на </a:t>
            </a:r>
            <a:r>
              <a:rPr lang="ru-RU" sz="2000" i="1" dirty="0">
                <a:latin typeface="Times New Roman"/>
                <a:ea typeface="Times New Roman"/>
                <a:cs typeface="Times New Roman"/>
              </a:rPr>
              <a:t>место </a:t>
            </a:r>
            <a:r>
              <a:rPr lang="ru-RU" sz="2000" dirty="0">
                <a:latin typeface="Times New Roman"/>
                <a:ea typeface="Times New Roman"/>
                <a:cs typeface="Times New Roman"/>
              </a:rPr>
              <a:t>либо на </a:t>
            </a:r>
            <a:r>
              <a:rPr lang="ru-RU" sz="2000" i="1" dirty="0">
                <a:latin typeface="Times New Roman"/>
                <a:ea typeface="Times New Roman"/>
                <a:cs typeface="Times New Roman"/>
              </a:rPr>
              <a:t>место-у-знака,</a:t>
            </a:r>
            <a:endParaRPr lang="ru-RU" sz="2000" dirty="0">
              <a:latin typeface="Calibri"/>
              <a:ea typeface="Times New Roman"/>
              <a:cs typeface="Times New Roman"/>
            </a:endParaRPr>
          </a:p>
          <a:p>
            <a:pPr marL="342900" lvl="0" indent="-342900" algn="just">
              <a:spcBef>
                <a:spcPts val="600"/>
              </a:spcBef>
              <a:spcAft>
                <a:spcPts val="0"/>
              </a:spcAft>
              <a:buFont typeface="+mj-lt"/>
              <a:buAutoNum type="alphaLcParenBoth"/>
            </a:pPr>
            <a:r>
              <a:rPr lang="ru-RU" sz="2000" dirty="0">
                <a:latin typeface="Times New Roman"/>
                <a:ea typeface="Calibri"/>
                <a:cs typeface="Times New Roman"/>
              </a:rPr>
              <a:t>не обязана предпринимать действия для избегания контакта, пока не станет ясно, что другая яхта не </a:t>
            </a:r>
            <a:r>
              <a:rPr lang="ru-RU" sz="2000" i="1" dirty="0">
                <a:latin typeface="Times New Roman"/>
                <a:ea typeface="Calibri"/>
                <a:cs typeface="Times New Roman"/>
              </a:rPr>
              <a:t>сторонится </a:t>
            </a:r>
            <a:r>
              <a:rPr lang="ru-RU" sz="2000" dirty="0">
                <a:latin typeface="Times New Roman"/>
                <a:ea typeface="Calibri"/>
                <a:cs typeface="Times New Roman"/>
              </a:rPr>
              <a:t>или не дает </a:t>
            </a:r>
            <a:r>
              <a:rPr lang="ru-RU" sz="2000" i="1" dirty="0">
                <a:latin typeface="Times New Roman"/>
                <a:ea typeface="Calibri"/>
                <a:cs typeface="Times New Roman"/>
              </a:rPr>
              <a:t>места </a:t>
            </a:r>
            <a:r>
              <a:rPr lang="ru-RU" sz="2000" dirty="0">
                <a:latin typeface="Times New Roman"/>
                <a:ea typeface="Calibri"/>
                <a:cs typeface="Times New Roman"/>
              </a:rPr>
              <a:t>либо </a:t>
            </a:r>
            <a:r>
              <a:rPr lang="ru-RU" sz="2000" i="1" dirty="0">
                <a:latin typeface="Times New Roman"/>
                <a:ea typeface="Calibri"/>
                <a:cs typeface="Times New Roman"/>
              </a:rPr>
              <a:t>места-у-знака, </a:t>
            </a:r>
            <a:r>
              <a:rPr lang="ru-RU" sz="2000" dirty="0">
                <a:latin typeface="Times New Roman"/>
                <a:ea typeface="Calibri"/>
                <a:cs typeface="Times New Roman"/>
              </a:rPr>
              <a:t>и</a:t>
            </a:r>
          </a:p>
          <a:p>
            <a:pPr marL="342900" lvl="0" indent="-342900" algn="just">
              <a:spcBef>
                <a:spcPts val="600"/>
              </a:spcBef>
              <a:spcAft>
                <a:spcPts val="0"/>
              </a:spcAft>
              <a:buFont typeface="+mj-lt"/>
              <a:buAutoNum type="alphaLcParenBoth"/>
            </a:pPr>
            <a:r>
              <a:rPr lang="ru-RU" sz="2000" dirty="0">
                <a:latin typeface="Times New Roman"/>
                <a:ea typeface="Calibri"/>
                <a:cs typeface="Times New Roman"/>
              </a:rPr>
              <a:t>должна быть оправдана, если она нарушает это правило, но контакт не причинил ущерба или вреда здоровью.</a:t>
            </a:r>
            <a:endParaRPr lang="ru-RU" sz="2000" dirty="0">
              <a:effectLst/>
              <a:latin typeface="Times New Roman"/>
              <a:ea typeface="Calibri"/>
              <a:cs typeface="Times New Roman"/>
            </a:endParaRPr>
          </a:p>
        </p:txBody>
      </p:sp>
    </p:spTree>
    <p:extLst>
      <p:ext uri="{BB962C8B-B14F-4D97-AF65-F5344CB8AC3E}">
        <p14:creationId xmlns:p14="http://schemas.microsoft.com/office/powerpoint/2010/main" val="405853542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4409" y="2420888"/>
            <a:ext cx="7776864" cy="3425553"/>
          </a:xfrm>
          <a:prstGeom prst="rect">
            <a:avLst/>
          </a:prstGeom>
        </p:spPr>
        <p:txBody>
          <a:bodyPr wrap="square">
            <a:spAutoFit/>
          </a:bodyPr>
          <a:lstStyle/>
          <a:p>
            <a:pPr algn="just">
              <a:lnSpc>
                <a:spcPct val="115000"/>
              </a:lnSpc>
              <a:spcAft>
                <a:spcPts val="0"/>
              </a:spcAft>
              <a:tabLst>
                <a:tab pos="450215" algn="l"/>
              </a:tabLst>
            </a:pPr>
            <a:r>
              <a:rPr lang="ru-RU" sz="2000" b="1" dirty="0">
                <a:latin typeface="Times New Roman"/>
                <a:ea typeface="Times New Roman"/>
                <a:cs typeface="Times New Roman"/>
              </a:rPr>
              <a:t>23	ЯХТА ОПРОКИНУВШАЯСЯ, НА ЯКОРЕ ИЛИ НА МЕЛИ; </a:t>
            </a:r>
            <a:endParaRPr lang="ru-RU" sz="2000" dirty="0">
              <a:latin typeface="Calibri"/>
              <a:ea typeface="Times New Roman"/>
              <a:cs typeface="Times New Roman"/>
            </a:endParaRPr>
          </a:p>
          <a:p>
            <a:pPr algn="just">
              <a:lnSpc>
                <a:spcPct val="115000"/>
              </a:lnSpc>
              <a:spcAft>
                <a:spcPts val="0"/>
              </a:spcAft>
              <a:tabLst>
                <a:tab pos="450215" algn="l"/>
              </a:tabLst>
            </a:pPr>
            <a:r>
              <a:rPr lang="ru-RU" sz="2000" b="1" dirty="0">
                <a:latin typeface="Times New Roman"/>
                <a:ea typeface="Times New Roman"/>
                <a:cs typeface="Times New Roman"/>
              </a:rPr>
              <a:t>	ОКАЗЫВАЮЩАЯ ПОМОЩЬ</a:t>
            </a:r>
            <a:endParaRPr lang="ru-RU" sz="2000" dirty="0">
              <a:latin typeface="Calibri"/>
              <a:ea typeface="Times New Roman"/>
              <a:cs typeface="Times New Roman"/>
            </a:endParaRPr>
          </a:p>
          <a:p>
            <a:pPr marL="450215" algn="just">
              <a:lnSpc>
                <a:spcPct val="115000"/>
              </a:lnSpc>
              <a:spcBef>
                <a:spcPts val="600"/>
              </a:spcBef>
              <a:spcAft>
                <a:spcPts val="0"/>
              </a:spcAft>
            </a:pPr>
            <a:r>
              <a:rPr lang="ru-RU" sz="2400" dirty="0">
                <a:latin typeface="Times New Roman"/>
                <a:ea typeface="Times New Roman"/>
                <a:cs typeface="Times New Roman"/>
              </a:rPr>
              <a:t>Если возможно, то яхта должна избегать другой яхты, которая или опрокинулась, или ещё не управляется после опрокидывания, или стоит на якоре или на мели, или пытается оказать помощь лицу либо судну, находящемуся в опасности. Яхта считается опрокинувшейся, когда топ её мачты находится в воде.</a:t>
            </a:r>
            <a:endParaRPr lang="ru-RU" sz="2400" dirty="0">
              <a:effectLst/>
              <a:latin typeface="Calibri"/>
              <a:ea typeface="Times New Roman"/>
              <a:cs typeface="Times New Roman"/>
            </a:endParaRPr>
          </a:p>
        </p:txBody>
      </p:sp>
    </p:spTree>
    <p:extLst>
      <p:ext uri="{BB962C8B-B14F-4D97-AF65-F5344CB8AC3E}">
        <p14:creationId xmlns:p14="http://schemas.microsoft.com/office/powerpoint/2010/main" val="26509014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4409" y="2420888"/>
            <a:ext cx="7776864" cy="810991"/>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algn="just">
              <a:lnSpc>
                <a:spcPct val="115000"/>
              </a:lnSpc>
              <a:spcBef>
                <a:spcPts val="600"/>
              </a:spcBef>
              <a:tabLst>
                <a:tab pos="450215" algn="l"/>
              </a:tabLst>
            </a:pPr>
            <a:endParaRPr lang="ru-RU" dirty="0"/>
          </a:p>
        </p:txBody>
      </p:sp>
      <p:sp>
        <p:nvSpPr>
          <p:cNvPr id="3" name="Прямоугольник 2"/>
          <p:cNvSpPr/>
          <p:nvPr/>
        </p:nvSpPr>
        <p:spPr>
          <a:xfrm>
            <a:off x="1043608" y="2905011"/>
            <a:ext cx="6606480" cy="2074414"/>
          </a:xfrm>
          <a:prstGeom prst="rect">
            <a:avLst/>
          </a:prstGeom>
        </p:spPr>
        <p:txBody>
          <a:bodyPr wrap="square">
            <a:spAutoFit/>
          </a:bodyPr>
          <a:lstStyle/>
          <a:p>
            <a:pPr marL="450215" indent="-450215" algn="just">
              <a:lnSpc>
                <a:spcPct val="115000"/>
              </a:lnSpc>
              <a:spcBef>
                <a:spcPts val="600"/>
              </a:spcBef>
              <a:spcAft>
                <a:spcPts val="0"/>
              </a:spcAft>
              <a:tabLst>
                <a:tab pos="450215" algn="l"/>
              </a:tabLst>
            </a:pPr>
            <a:r>
              <a:rPr lang="ru-RU" sz="2800" b="1" dirty="0">
                <a:latin typeface="Times New Roman"/>
                <a:ea typeface="Times New Roman"/>
                <a:cs typeface="Times New Roman"/>
              </a:rPr>
              <a:t>24.1</a:t>
            </a:r>
            <a:r>
              <a:rPr lang="ru-RU" sz="2800" dirty="0">
                <a:latin typeface="Times New Roman"/>
                <a:ea typeface="Times New Roman"/>
                <a:cs typeface="Times New Roman"/>
              </a:rPr>
              <a:t>	Если это разумно возможно, то яхта, не участвующая в </a:t>
            </a:r>
            <a:r>
              <a:rPr lang="ru-RU" sz="2800" i="1" dirty="0">
                <a:latin typeface="Times New Roman"/>
                <a:ea typeface="Times New Roman"/>
                <a:cs typeface="Times New Roman"/>
              </a:rPr>
              <a:t>гонке, </a:t>
            </a:r>
            <a:r>
              <a:rPr lang="ru-RU" sz="2800" dirty="0">
                <a:latin typeface="Times New Roman"/>
                <a:ea typeface="Times New Roman"/>
                <a:cs typeface="Times New Roman"/>
              </a:rPr>
              <a:t>не должна мешать яхте, находящейся в </a:t>
            </a:r>
            <a:r>
              <a:rPr lang="ru-RU" sz="2800" i="1" dirty="0">
                <a:latin typeface="Times New Roman"/>
                <a:ea typeface="Times New Roman"/>
                <a:cs typeface="Times New Roman"/>
              </a:rPr>
              <a:t>гонке.</a:t>
            </a:r>
            <a:endParaRPr lang="ru-RU" sz="2800" dirty="0">
              <a:effectLst/>
              <a:latin typeface="Calibri"/>
              <a:ea typeface="Times New Roman"/>
              <a:cs typeface="Times New Roman"/>
            </a:endParaRPr>
          </a:p>
        </p:txBody>
      </p:sp>
    </p:spTree>
    <p:extLst>
      <p:ext uri="{BB962C8B-B14F-4D97-AF65-F5344CB8AC3E}">
        <p14:creationId xmlns:p14="http://schemas.microsoft.com/office/powerpoint/2010/main" val="70006301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894409" y="2420888"/>
            <a:ext cx="7776864" cy="2803844"/>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Правило </a:t>
            </a:r>
            <a:r>
              <a:rPr lang="ru-RU" sz="2100" dirty="0" smtClean="0">
                <a:solidFill>
                  <a:prstClr val="white"/>
                </a:solidFill>
                <a:effectLst>
                  <a:outerShdw blurRad="38100" dist="38100" dir="2700000" algn="tl">
                    <a:srgbClr val="000000">
                      <a:alpha val="43137"/>
                    </a:srgbClr>
                  </a:outerShdw>
                </a:effectLst>
                <a:ea typeface="+mj-ea"/>
                <a:cs typeface="+mj-cs"/>
              </a:rPr>
              <a:t>24  Помехи другим яхтам </a:t>
            </a:r>
          </a:p>
          <a:p>
            <a:pPr algn="just">
              <a:lnSpc>
                <a:spcPct val="115000"/>
              </a:lnSpc>
              <a:spcBef>
                <a:spcPts val="600"/>
              </a:spcBef>
              <a:tabLst>
                <a:tab pos="450215" algn="l"/>
              </a:tabLst>
            </a:pPr>
            <a:r>
              <a:rPr lang="ru-RU" dirty="0" smtClean="0">
                <a:solidFill>
                  <a:srgbClr val="FF0000"/>
                </a:solidFill>
              </a:rPr>
              <a:t> </a:t>
            </a:r>
            <a:r>
              <a:rPr lang="ru-RU" b="1" dirty="0"/>
              <a:t>24.2</a:t>
            </a:r>
            <a:r>
              <a:rPr lang="ru-RU" dirty="0"/>
              <a:t>	</a:t>
            </a:r>
            <a:r>
              <a:rPr lang="ru-RU" dirty="0">
                <a:solidFill>
                  <a:srgbClr val="FF0000"/>
                </a:solidFill>
              </a:rPr>
              <a:t>Если это разумно возможно</a:t>
            </a:r>
            <a:r>
              <a:rPr lang="ru-RU" dirty="0"/>
              <a:t>, яхта не должна мешать яхте, выполняющей наказание, или находящейся на другом участке дистанции, </a:t>
            </a:r>
            <a:r>
              <a:rPr lang="ru-RU" dirty="0">
                <a:solidFill>
                  <a:srgbClr val="FF0000"/>
                </a:solidFill>
              </a:rPr>
              <a:t>или подпадающей под действие правила 22.1</a:t>
            </a:r>
            <a:r>
              <a:rPr lang="ru-RU" dirty="0"/>
              <a:t>. </a:t>
            </a:r>
            <a:r>
              <a:rPr lang="ru-RU" dirty="0">
                <a:solidFill>
                  <a:srgbClr val="FF0000"/>
                </a:solidFill>
              </a:rPr>
              <a:t>Однако после сигнала «Старт» это правило не применяется, если яхта идет своим </a:t>
            </a:r>
            <a:r>
              <a:rPr lang="ru-RU" i="1" dirty="0">
                <a:solidFill>
                  <a:srgbClr val="FF0000"/>
                </a:solidFill>
              </a:rPr>
              <a:t>надлежащим курсом</a:t>
            </a:r>
            <a:r>
              <a:rPr lang="ru-RU" dirty="0">
                <a:solidFill>
                  <a:srgbClr val="FF0000"/>
                </a:solidFill>
              </a:rPr>
              <a:t>.  </a:t>
            </a:r>
          </a:p>
          <a:p>
            <a:pPr algn="just">
              <a:lnSpc>
                <a:spcPct val="115000"/>
              </a:lnSpc>
              <a:spcBef>
                <a:spcPts val="600"/>
              </a:spcBef>
              <a:tabLst>
                <a:tab pos="450215" algn="l"/>
              </a:tabLst>
            </a:pPr>
            <a:endParaRPr lang="ru-RU" dirty="0"/>
          </a:p>
        </p:txBody>
      </p:sp>
    </p:spTree>
    <p:extLst>
      <p:ext uri="{BB962C8B-B14F-4D97-AF65-F5344CB8AC3E}">
        <p14:creationId xmlns:p14="http://schemas.microsoft.com/office/powerpoint/2010/main" val="9638753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2 Когда яхты встречаются</a:t>
            </a:r>
          </a:p>
        </p:txBody>
      </p:sp>
      <p:sp>
        <p:nvSpPr>
          <p:cNvPr id="5" name="Прямоугольник 4"/>
          <p:cNvSpPr/>
          <p:nvPr/>
        </p:nvSpPr>
        <p:spPr>
          <a:xfrm>
            <a:off x="6516215" y="2420888"/>
            <a:ext cx="2520281" cy="810991"/>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algn="just">
              <a:lnSpc>
                <a:spcPct val="115000"/>
              </a:lnSpc>
              <a:spcBef>
                <a:spcPts val="600"/>
              </a:spcBef>
              <a:tabLst>
                <a:tab pos="450215" algn="l"/>
              </a:tabLst>
            </a:pPr>
            <a:endParaRPr lang="ru-RU" dirty="0"/>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493" y="2132857"/>
            <a:ext cx="5912049"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2699792" y="2387047"/>
            <a:ext cx="3457998" cy="646331"/>
          </a:xfrm>
          <a:prstGeom prst="rect">
            <a:avLst/>
          </a:prstGeom>
        </p:spPr>
        <p:txBody>
          <a:bodyPr wrap="none">
            <a:spAutoFit/>
          </a:bodyPr>
          <a:lstStyle/>
          <a:p>
            <a:r>
              <a:rPr lang="ru-RU" dirty="0" smtClean="0">
                <a:solidFill>
                  <a:schemeClr val="bg1"/>
                </a:solidFill>
              </a:rPr>
              <a:t>Яхта </a:t>
            </a:r>
            <a:r>
              <a:rPr lang="en-US" dirty="0" smtClean="0">
                <a:solidFill>
                  <a:schemeClr val="bg1"/>
                </a:solidFill>
              </a:rPr>
              <a:t>Y </a:t>
            </a:r>
            <a:r>
              <a:rPr lang="ru-RU" dirty="0" smtClean="0">
                <a:solidFill>
                  <a:schemeClr val="bg1"/>
                </a:solidFill>
              </a:rPr>
              <a:t>стартовала</a:t>
            </a:r>
          </a:p>
          <a:p>
            <a:r>
              <a:rPr lang="ru-RU" dirty="0" smtClean="0">
                <a:solidFill>
                  <a:schemeClr val="bg1"/>
                </a:solidFill>
              </a:rPr>
              <a:t>Яхта В еще не стартовала </a:t>
            </a:r>
            <a:r>
              <a:rPr lang="ru-RU" dirty="0" err="1" smtClean="0"/>
              <a:t>хты</a:t>
            </a:r>
            <a:r>
              <a:rPr lang="ru-RU" dirty="0" smtClean="0"/>
              <a:t> </a:t>
            </a:r>
            <a:endParaRPr lang="ru-RU" dirty="0"/>
          </a:p>
        </p:txBody>
      </p:sp>
    </p:spTree>
    <p:extLst>
      <p:ext uri="{BB962C8B-B14F-4D97-AF65-F5344CB8AC3E}">
        <p14:creationId xmlns:p14="http://schemas.microsoft.com/office/powerpoint/2010/main" val="2610189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71600" y="685801"/>
            <a:ext cx="7258000" cy="3657599"/>
          </a:xfrm>
        </p:spPr>
        <p:txBody>
          <a:bodyPr>
            <a:noAutofit/>
          </a:bodyPr>
          <a:lstStyle/>
          <a:p>
            <a:pPr marL="18288" indent="0" algn="ctr">
              <a:buNone/>
            </a:pPr>
            <a:r>
              <a:rPr lang="ru-RU" sz="4800" dirty="0" smtClean="0"/>
              <a:t>Часть </a:t>
            </a:r>
            <a:r>
              <a:rPr lang="en-US" sz="4800" dirty="0" smtClean="0"/>
              <a:t>III</a:t>
            </a:r>
            <a:endParaRPr lang="ru-RU" sz="4800" dirty="0" smtClean="0"/>
          </a:p>
        </p:txBody>
      </p:sp>
      <p:sp>
        <p:nvSpPr>
          <p:cNvPr id="3" name="Заголовок 2"/>
          <p:cNvSpPr>
            <a:spLocks noGrp="1"/>
          </p:cNvSpPr>
          <p:nvPr>
            <p:ph type="title"/>
          </p:nvPr>
        </p:nvSpPr>
        <p:spPr>
          <a:xfrm>
            <a:off x="755576" y="4941168"/>
            <a:ext cx="7543800" cy="1584176"/>
          </a:xfrm>
        </p:spPr>
        <p:txBody>
          <a:bodyPr/>
          <a:lstStyle/>
          <a:p>
            <a:pPr lvl="0" algn="ctr">
              <a:spcBef>
                <a:spcPct val="20000"/>
              </a:spcBef>
            </a:pP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a:solidFill>
                  <a:prstClr val="white"/>
                </a:solidFill>
                <a:ea typeface="+mn-ea"/>
                <a:cs typeface="+mn-cs"/>
              </a:rPr>
              <a:t/>
            </a:r>
            <a:br>
              <a:rPr lang="ru-RU" sz="2100" dirty="0">
                <a:solidFill>
                  <a:prstClr val="white"/>
                </a:solidFill>
                <a:ea typeface="+mn-ea"/>
                <a:cs typeface="+mn-cs"/>
              </a:rPr>
            </a:b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smtClean="0">
                <a:solidFill>
                  <a:prstClr val="white"/>
                </a:solidFill>
                <a:ea typeface="+mn-ea"/>
                <a:cs typeface="+mn-cs"/>
              </a:rPr>
              <a:t>Составила Наталья Чубенко</a:t>
            </a:r>
            <a:br>
              <a:rPr lang="ru-RU" sz="2100" dirty="0" smtClean="0">
                <a:solidFill>
                  <a:prstClr val="white"/>
                </a:solidFill>
                <a:ea typeface="+mn-ea"/>
                <a:cs typeface="+mn-cs"/>
              </a:rPr>
            </a:br>
            <a:r>
              <a:rPr lang="ru-RU" sz="2100" dirty="0" smtClean="0">
                <a:solidFill>
                  <a:prstClr val="white"/>
                </a:solidFill>
                <a:ea typeface="+mn-ea"/>
                <a:cs typeface="+mn-cs"/>
              </a:rPr>
              <a:t>Председатель </a:t>
            </a:r>
            <a:r>
              <a:rPr lang="ru-RU" sz="2100" dirty="0">
                <a:solidFill>
                  <a:prstClr val="white"/>
                </a:solidFill>
                <a:ea typeface="+mn-ea"/>
                <a:cs typeface="+mn-cs"/>
              </a:rPr>
              <a:t>к</a:t>
            </a:r>
            <a:r>
              <a:rPr lang="ru-RU" sz="2100" dirty="0" smtClean="0">
                <a:solidFill>
                  <a:prstClr val="white"/>
                </a:solidFill>
                <a:ea typeface="+mn-ea"/>
                <a:cs typeface="+mn-cs"/>
              </a:rPr>
              <a:t>омитета </a:t>
            </a:r>
            <a:r>
              <a:rPr lang="ru-RU" sz="2100" dirty="0">
                <a:solidFill>
                  <a:prstClr val="white"/>
                </a:solidFill>
                <a:ea typeface="+mn-ea"/>
                <a:cs typeface="+mn-cs"/>
              </a:rPr>
              <a:t>п</a:t>
            </a:r>
            <a:r>
              <a:rPr lang="ru-RU" sz="2100" dirty="0" smtClean="0">
                <a:solidFill>
                  <a:prstClr val="white"/>
                </a:solidFill>
                <a:ea typeface="+mn-ea"/>
                <a:cs typeface="+mn-cs"/>
              </a:rPr>
              <a:t>равил и апелляций ВФПС</a:t>
            </a:r>
            <a:br>
              <a:rPr lang="ru-RU" sz="2100" dirty="0" smtClean="0">
                <a:solidFill>
                  <a:prstClr val="white"/>
                </a:solidFill>
                <a:ea typeface="+mn-ea"/>
                <a:cs typeface="+mn-cs"/>
              </a:rPr>
            </a:br>
            <a:r>
              <a:rPr lang="ru-RU" sz="2100" dirty="0" smtClean="0">
                <a:solidFill>
                  <a:prstClr val="white"/>
                </a:solidFill>
                <a:ea typeface="+mn-ea"/>
                <a:cs typeface="+mn-cs"/>
              </a:rPr>
              <a:t>Владивосток 2017</a:t>
            </a:r>
            <a:r>
              <a:rPr lang="ru-RU" sz="2100" dirty="0">
                <a:solidFill>
                  <a:prstClr val="white"/>
                </a:solidFill>
                <a:ea typeface="+mn-ea"/>
                <a:cs typeface="+mn-cs"/>
              </a:rPr>
              <a:t/>
            </a:r>
            <a:br>
              <a:rPr lang="ru-RU" sz="2100" dirty="0">
                <a:solidFill>
                  <a:prstClr val="white"/>
                </a:solidFill>
                <a:ea typeface="+mn-ea"/>
                <a:cs typeface="+mn-cs"/>
              </a:rPr>
            </a:br>
            <a:endParaRPr lang="ru-RU" dirty="0"/>
          </a:p>
        </p:txBody>
      </p:sp>
    </p:spTree>
    <p:extLst>
      <p:ext uri="{BB962C8B-B14F-4D97-AF65-F5344CB8AC3E}">
        <p14:creationId xmlns:p14="http://schemas.microsoft.com/office/powerpoint/2010/main" val="8161093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71600" y="685801"/>
            <a:ext cx="7258000" cy="1087015"/>
          </a:xfrm>
        </p:spPr>
        <p:txBody>
          <a:bodyPr>
            <a:noAutofit/>
          </a:bodyPr>
          <a:lstStyle/>
          <a:p>
            <a:pPr marL="18288" indent="0" algn="ctr">
              <a:buNone/>
            </a:pPr>
            <a:r>
              <a:rPr lang="ru-RU" sz="4800" dirty="0" smtClean="0"/>
              <a:t>Часть </a:t>
            </a:r>
            <a:r>
              <a:rPr lang="en-US" sz="4800" dirty="0" smtClean="0"/>
              <a:t>III</a:t>
            </a:r>
          </a:p>
          <a:p>
            <a:pPr marL="18288" indent="0" algn="ctr">
              <a:buNone/>
            </a:pPr>
            <a:r>
              <a:rPr lang="ru-RU" sz="4800" dirty="0" smtClean="0"/>
              <a:t>Проведение гонки</a:t>
            </a:r>
          </a:p>
        </p:txBody>
      </p:sp>
      <p:sp>
        <p:nvSpPr>
          <p:cNvPr id="3" name="Заголовок 2"/>
          <p:cNvSpPr>
            <a:spLocks noGrp="1"/>
          </p:cNvSpPr>
          <p:nvPr>
            <p:ph type="title"/>
          </p:nvPr>
        </p:nvSpPr>
        <p:spPr>
          <a:xfrm>
            <a:off x="755576" y="4941168"/>
            <a:ext cx="7543800" cy="1584176"/>
          </a:xfrm>
        </p:spPr>
        <p:txBody>
          <a:bodyPr/>
          <a:lstStyle/>
          <a:p>
            <a:pPr lvl="0" algn="ctr">
              <a:spcBef>
                <a:spcPct val="20000"/>
              </a:spcBef>
            </a:pP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a:solidFill>
                  <a:prstClr val="white"/>
                </a:solidFill>
                <a:ea typeface="+mn-ea"/>
                <a:cs typeface="+mn-cs"/>
              </a:rPr>
              <a:t/>
            </a:r>
            <a:br>
              <a:rPr lang="ru-RU" sz="2100" dirty="0">
                <a:solidFill>
                  <a:prstClr val="white"/>
                </a:solidFill>
                <a:ea typeface="+mn-ea"/>
                <a:cs typeface="+mn-cs"/>
              </a:rPr>
            </a:br>
            <a:r>
              <a:rPr lang="ru-RU" sz="2100" dirty="0" smtClean="0">
                <a:solidFill>
                  <a:prstClr val="white"/>
                </a:solidFill>
                <a:ea typeface="+mn-ea"/>
                <a:cs typeface="+mn-cs"/>
              </a:rPr>
              <a:t/>
            </a:r>
            <a:br>
              <a:rPr lang="ru-RU" sz="2100" dirty="0" smtClean="0">
                <a:solidFill>
                  <a:prstClr val="white"/>
                </a:solidFill>
                <a:ea typeface="+mn-ea"/>
                <a:cs typeface="+mn-cs"/>
              </a:rPr>
            </a:br>
            <a:endParaRPr lang="ru-RU" dirty="0"/>
          </a:p>
        </p:txBody>
      </p:sp>
      <p:pic>
        <p:nvPicPr>
          <p:cNvPr id="18434" name="Picture 2" descr="E:\Парус_02_06_2015\Правила\Презентации\Правило 18\RC vessel st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348880"/>
            <a:ext cx="5937860"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029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a:t>
            </a:r>
            <a:r>
              <a:rPr lang="ru-RU" sz="2800" dirty="0" smtClean="0"/>
              <a:t>3 Проведение гонки</a:t>
            </a:r>
            <a:endParaRPr lang="ru-RU" sz="2800" dirty="0"/>
          </a:p>
        </p:txBody>
      </p:sp>
      <p:sp>
        <p:nvSpPr>
          <p:cNvPr id="5" name="Прямоугольник 4"/>
          <p:cNvSpPr/>
          <p:nvPr/>
        </p:nvSpPr>
        <p:spPr>
          <a:xfrm>
            <a:off x="894409" y="2420888"/>
            <a:ext cx="7776864" cy="2910027"/>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r>
              <a:rPr lang="ru-RU" sz="2100" dirty="0" smtClean="0">
                <a:solidFill>
                  <a:prstClr val="white"/>
                </a:solidFill>
                <a:effectLst>
                  <a:outerShdw blurRad="38100" dist="38100" dir="2700000" algn="tl">
                    <a:srgbClr val="000000">
                      <a:alpha val="43137"/>
                    </a:srgbClr>
                  </a:outerShdw>
                </a:effectLst>
                <a:ea typeface="+mj-ea"/>
                <a:cs typeface="+mj-cs"/>
              </a:rPr>
              <a:t>1. Правило 25.3   </a:t>
            </a:r>
          </a:p>
          <a:p>
            <a:pPr algn="just">
              <a:lnSpc>
                <a:spcPct val="115000"/>
              </a:lnSpc>
              <a:spcBef>
                <a:spcPts val="600"/>
              </a:spcBef>
              <a:tabLst>
                <a:tab pos="450215" algn="l"/>
              </a:tabLst>
            </a:pPr>
            <a:r>
              <a:rPr lang="ru-RU" sz="2400" dirty="0" smtClean="0">
                <a:solidFill>
                  <a:srgbClr val="FF0000"/>
                </a:solidFill>
              </a:rPr>
              <a:t> </a:t>
            </a:r>
            <a:r>
              <a:rPr lang="ru-RU" sz="2400" dirty="0">
                <a:solidFill>
                  <a:srgbClr val="FF0000"/>
                </a:solidFill>
              </a:rPr>
              <a:t>Когда гоночному комитету требуется показать флаг в качестве зрительного сигнала</a:t>
            </a:r>
            <a:r>
              <a:rPr lang="ru-RU" sz="2400" dirty="0"/>
              <a:t>,</a:t>
            </a:r>
            <a:r>
              <a:rPr lang="ru-RU" sz="2400" b="1" dirty="0"/>
              <a:t> </a:t>
            </a:r>
            <a:r>
              <a:rPr lang="ru-RU" sz="2400" dirty="0"/>
              <a:t>он имеет право использовать флаг или другой внешне похожий предмет.</a:t>
            </a:r>
          </a:p>
          <a:p>
            <a:pPr algn="just">
              <a:lnSpc>
                <a:spcPct val="115000"/>
              </a:lnSpc>
              <a:spcBef>
                <a:spcPts val="600"/>
              </a:spcBef>
              <a:tabLst>
                <a:tab pos="450215" algn="l"/>
              </a:tabLst>
            </a:pPr>
            <a:endParaRPr lang="ru-RU" dirty="0"/>
          </a:p>
        </p:txBody>
      </p:sp>
    </p:spTree>
    <p:extLst>
      <p:ext uri="{BB962C8B-B14F-4D97-AF65-F5344CB8AC3E}">
        <p14:creationId xmlns:p14="http://schemas.microsoft.com/office/powerpoint/2010/main" val="170723090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223838" y="238125"/>
            <a:ext cx="8643937" cy="641350"/>
          </a:xfrm>
        </p:spPr>
        <p:txBody>
          <a:bodyPr lIns="91440" tIns="45720" rIns="91440" bIns="45720"/>
          <a:lstStyle/>
          <a:p>
            <a:pPr eaLnBrk="1" hangingPunct="1"/>
            <a:r>
              <a:rPr lang="ru-RU" dirty="0" smtClean="0"/>
              <a:t>Правило 26 Стартовая процедура</a:t>
            </a:r>
            <a:endParaRPr lang="en-GB" dirty="0" smtClean="0"/>
          </a:p>
        </p:txBody>
      </p:sp>
      <p:pic>
        <p:nvPicPr>
          <p:cNvPr id="47108" name="Picture 4" descr="Laser1 - white on red"/>
          <p:cNvPicPr>
            <a:picLocks noChangeAspect="1" noChangeArrowheads="1"/>
          </p:cNvPicPr>
          <p:nvPr/>
        </p:nvPicPr>
        <p:blipFill>
          <a:blip r:embed="rId3" cstate="print"/>
          <a:srcRect/>
          <a:stretch>
            <a:fillRect/>
          </a:stretch>
        </p:blipFill>
        <p:spPr bwMode="auto">
          <a:xfrm>
            <a:off x="7308850" y="4292600"/>
            <a:ext cx="1169988" cy="719138"/>
          </a:xfrm>
          <a:prstGeom prst="rect">
            <a:avLst/>
          </a:prstGeom>
          <a:noFill/>
          <a:ln w="9525">
            <a:noFill/>
            <a:miter lim="800000"/>
            <a:headEnd/>
            <a:tailEnd/>
          </a:ln>
        </p:spPr>
      </p:pic>
      <p:graphicFrame>
        <p:nvGraphicFramePr>
          <p:cNvPr id="2" name="Таблица 1"/>
          <p:cNvGraphicFramePr>
            <a:graphicFrameLocks noGrp="1"/>
          </p:cNvGraphicFramePr>
          <p:nvPr>
            <p:extLst>
              <p:ext uri="{D42A27DB-BD31-4B8C-83A1-F6EECF244321}">
                <p14:modId xmlns:p14="http://schemas.microsoft.com/office/powerpoint/2010/main" val="4181955782"/>
              </p:ext>
            </p:extLst>
          </p:nvPr>
        </p:nvGraphicFramePr>
        <p:xfrm>
          <a:off x="323528" y="1412776"/>
          <a:ext cx="8712968" cy="5322764"/>
        </p:xfrm>
        <a:graphic>
          <a:graphicData uri="http://schemas.openxmlformats.org/drawingml/2006/table">
            <a:tbl>
              <a:tblPr firstRow="1" firstCol="1" bandRow="1" bandCol="1">
                <a:tableStyleId>{5C22544A-7EE6-4342-B048-85BDC9FD1C3A}</a:tableStyleId>
              </a:tblPr>
              <a:tblGrid>
                <a:gridCol w="1224136"/>
                <a:gridCol w="3098468"/>
                <a:gridCol w="1625510"/>
                <a:gridCol w="2764854"/>
              </a:tblGrid>
              <a:tr h="1008114">
                <a:tc>
                  <a:txBody>
                    <a:bodyPr/>
                    <a:lstStyle/>
                    <a:p>
                      <a:pPr>
                        <a:lnSpc>
                          <a:spcPct val="115000"/>
                        </a:lnSpc>
                        <a:spcBef>
                          <a:spcPts val="50"/>
                        </a:spcBef>
                        <a:spcAft>
                          <a:spcPts val="1000"/>
                        </a:spcAft>
                        <a:tabLst>
                          <a:tab pos="359410" algn="l"/>
                        </a:tabLst>
                      </a:pPr>
                      <a:r>
                        <a:rPr lang="ru-RU" sz="1600" dirty="0">
                          <a:effectLst/>
                        </a:rPr>
                        <a:t>Минуты </a:t>
                      </a:r>
                      <a:br>
                        <a:rPr lang="ru-RU" sz="1600" dirty="0">
                          <a:effectLst/>
                        </a:rPr>
                      </a:br>
                      <a:r>
                        <a:rPr lang="ru-RU" sz="1600" dirty="0">
                          <a:effectLst/>
                        </a:rPr>
                        <a:t>до сигнала «Старт»</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50"/>
                        </a:spcBef>
                        <a:spcAft>
                          <a:spcPts val="1000"/>
                        </a:spcAft>
                        <a:tabLst>
                          <a:tab pos="359410" algn="l"/>
                        </a:tabLst>
                      </a:pPr>
                      <a:r>
                        <a:rPr lang="ru-RU" sz="1600" dirty="0">
                          <a:effectLst/>
                        </a:rPr>
                        <a:t>Зрительный сигнал</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50"/>
                        </a:spcBef>
                        <a:spcAft>
                          <a:spcPts val="1000"/>
                        </a:spcAft>
                        <a:tabLst>
                          <a:tab pos="359410" algn="l"/>
                        </a:tabLst>
                      </a:pPr>
                      <a:r>
                        <a:rPr lang="ru-RU" sz="1600" dirty="0">
                          <a:effectLst/>
                        </a:rPr>
                        <a:t>Звуковой сигнал</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50"/>
                        </a:spcBef>
                        <a:spcAft>
                          <a:spcPts val="1000"/>
                        </a:spcAft>
                        <a:tabLst>
                          <a:tab pos="359410" algn="l"/>
                        </a:tabLst>
                      </a:pPr>
                      <a:r>
                        <a:rPr lang="ru-RU" sz="1600" dirty="0">
                          <a:effectLst/>
                        </a:rPr>
                        <a:t>Значение</a:t>
                      </a:r>
                      <a:endParaRPr lang="ru-RU" sz="1600" dirty="0">
                        <a:effectLst/>
                        <a:latin typeface="Calibri"/>
                        <a:ea typeface="Times New Roman"/>
                        <a:cs typeface="Times New Roman"/>
                      </a:endParaRPr>
                    </a:p>
                  </a:txBody>
                  <a:tcPr marL="45218" marR="45218" marT="0" marB="0"/>
                </a:tc>
              </a:tr>
              <a:tr h="964170">
                <a:tc>
                  <a:txBody>
                    <a:bodyPr/>
                    <a:lstStyle/>
                    <a:p>
                      <a:pPr>
                        <a:lnSpc>
                          <a:spcPct val="115000"/>
                        </a:lnSpc>
                        <a:spcBef>
                          <a:spcPts val="600"/>
                        </a:spcBef>
                        <a:spcAft>
                          <a:spcPts val="0"/>
                        </a:spcAft>
                        <a:tabLst>
                          <a:tab pos="359410" algn="l"/>
                        </a:tabLst>
                      </a:pPr>
                      <a:r>
                        <a:rPr lang="ru-RU" sz="900" dirty="0">
                          <a:effectLst/>
                        </a:rPr>
                        <a:t> </a:t>
                      </a:r>
                      <a:r>
                        <a:rPr lang="ru-RU" sz="2000" dirty="0">
                          <a:effectLst/>
                        </a:rPr>
                        <a:t> 5*</a:t>
                      </a:r>
                      <a:endParaRPr lang="ru-RU" sz="20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Флаг класса</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Один</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Сигнал «Предупреждение»</a:t>
                      </a:r>
                      <a:endParaRPr lang="ru-RU" sz="1600" dirty="0">
                        <a:effectLst/>
                        <a:latin typeface="Calibri"/>
                        <a:ea typeface="Times New Roman"/>
                        <a:cs typeface="Times New Roman"/>
                      </a:endParaRPr>
                    </a:p>
                  </a:txBody>
                  <a:tcPr marL="45218" marR="45218" marT="0" marB="0"/>
                </a:tc>
              </a:tr>
              <a:tr h="964170">
                <a:tc>
                  <a:txBody>
                    <a:bodyPr/>
                    <a:lstStyle/>
                    <a:p>
                      <a:pPr>
                        <a:lnSpc>
                          <a:spcPct val="115000"/>
                        </a:lnSpc>
                        <a:spcBef>
                          <a:spcPts val="600"/>
                        </a:spcBef>
                        <a:spcAft>
                          <a:spcPts val="0"/>
                        </a:spcAft>
                        <a:tabLst>
                          <a:tab pos="359410" algn="l"/>
                        </a:tabLst>
                      </a:pPr>
                      <a:r>
                        <a:rPr lang="ru-RU" sz="900" dirty="0">
                          <a:effectLst/>
                        </a:rPr>
                        <a:t> </a:t>
                      </a:r>
                      <a:r>
                        <a:rPr lang="ru-RU" sz="2000" dirty="0">
                          <a:effectLst/>
                        </a:rPr>
                        <a:t> 4</a:t>
                      </a:r>
                      <a:endParaRPr lang="ru-RU" sz="20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pl-PL" sz="1600" dirty="0">
                          <a:effectLst/>
                        </a:rPr>
                        <a:t>P, I, Z, Z c I, </a:t>
                      </a:r>
                      <a:r>
                        <a:rPr lang="en-US" sz="1600" dirty="0">
                          <a:effectLst/>
                        </a:rPr>
                        <a:t>U </a:t>
                      </a:r>
                      <a:r>
                        <a:rPr lang="ru-RU" sz="1600" dirty="0">
                          <a:effectLst/>
                        </a:rPr>
                        <a:t>или чёрный флаг </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Один</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Сигнал «Подготовительный»</a:t>
                      </a:r>
                      <a:endParaRPr lang="ru-RU" sz="1600" dirty="0">
                        <a:effectLst/>
                        <a:latin typeface="Calibri"/>
                        <a:ea typeface="Times New Roman"/>
                        <a:cs typeface="Times New Roman"/>
                      </a:endParaRPr>
                    </a:p>
                  </a:txBody>
                  <a:tcPr marL="45218" marR="45218" marT="0" marB="0"/>
                </a:tc>
              </a:tr>
              <a:tr h="1446256">
                <a:tc>
                  <a:txBody>
                    <a:bodyPr/>
                    <a:lstStyle/>
                    <a:p>
                      <a:pPr>
                        <a:lnSpc>
                          <a:spcPct val="115000"/>
                        </a:lnSpc>
                        <a:spcBef>
                          <a:spcPts val="600"/>
                        </a:spcBef>
                        <a:spcAft>
                          <a:spcPts val="0"/>
                        </a:spcAft>
                        <a:tabLst>
                          <a:tab pos="359410" algn="l"/>
                        </a:tabLst>
                      </a:pPr>
                      <a:r>
                        <a:rPr lang="ru-RU" sz="900" dirty="0">
                          <a:effectLst/>
                        </a:rPr>
                        <a:t> </a:t>
                      </a:r>
                      <a:r>
                        <a:rPr lang="ru-RU" sz="2000" dirty="0">
                          <a:effectLst/>
                        </a:rPr>
                        <a:t> 1</a:t>
                      </a:r>
                      <a:endParaRPr lang="ru-RU" sz="20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Флаг сигнала «Подготовительный» убирается</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Один продолжи- тельный</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Одна минута</a:t>
                      </a:r>
                      <a:endParaRPr lang="ru-RU" sz="1600" dirty="0">
                        <a:effectLst/>
                        <a:latin typeface="Calibri"/>
                        <a:ea typeface="Times New Roman"/>
                        <a:cs typeface="Times New Roman"/>
                      </a:endParaRPr>
                    </a:p>
                  </a:txBody>
                  <a:tcPr marL="45218" marR="45218" marT="0" marB="0"/>
                </a:tc>
              </a:tr>
              <a:tr h="940054">
                <a:tc>
                  <a:txBody>
                    <a:bodyPr/>
                    <a:lstStyle/>
                    <a:p>
                      <a:pPr>
                        <a:lnSpc>
                          <a:spcPct val="115000"/>
                        </a:lnSpc>
                        <a:spcBef>
                          <a:spcPts val="600"/>
                        </a:spcBef>
                        <a:spcAft>
                          <a:spcPts val="0"/>
                        </a:spcAft>
                        <a:tabLst>
                          <a:tab pos="359410" algn="l"/>
                        </a:tabLst>
                      </a:pPr>
                      <a:r>
                        <a:rPr lang="ru-RU" sz="2000" dirty="0">
                          <a:effectLst/>
                        </a:rPr>
                        <a:t>  0</a:t>
                      </a:r>
                      <a:endParaRPr lang="ru-RU" sz="20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Флаг класса убирается</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Один</a:t>
                      </a:r>
                      <a:endParaRPr lang="ru-RU" sz="1600" dirty="0">
                        <a:effectLst/>
                        <a:latin typeface="Calibri"/>
                        <a:ea typeface="Times New Roman"/>
                        <a:cs typeface="Times New Roman"/>
                      </a:endParaRPr>
                    </a:p>
                  </a:txBody>
                  <a:tcPr marL="45218" marR="45218" marT="0" marB="0"/>
                </a:tc>
                <a:tc>
                  <a:txBody>
                    <a:bodyPr/>
                    <a:lstStyle/>
                    <a:p>
                      <a:pPr>
                        <a:lnSpc>
                          <a:spcPct val="115000"/>
                        </a:lnSpc>
                        <a:spcBef>
                          <a:spcPts val="600"/>
                        </a:spcBef>
                        <a:spcAft>
                          <a:spcPts val="0"/>
                        </a:spcAft>
                        <a:tabLst>
                          <a:tab pos="359410" algn="l"/>
                        </a:tabLst>
                      </a:pPr>
                      <a:r>
                        <a:rPr lang="ru-RU" sz="1600" dirty="0">
                          <a:effectLst/>
                        </a:rPr>
                        <a:t> Сигнал «Старт»</a:t>
                      </a:r>
                      <a:endParaRPr lang="ru-RU" sz="1600" dirty="0">
                        <a:effectLst/>
                        <a:latin typeface="Calibri"/>
                        <a:ea typeface="Times New Roman"/>
                        <a:cs typeface="Times New Roman"/>
                      </a:endParaRPr>
                    </a:p>
                  </a:txBody>
                  <a:tcPr marL="45218" marR="45218" marT="0" marB="0"/>
                </a:tc>
              </a:tr>
            </a:tbl>
          </a:graphicData>
        </a:graphic>
      </p:graphicFrame>
    </p:spTree>
    <p:extLst>
      <p:ext uri="{BB962C8B-B14F-4D97-AF65-F5344CB8AC3E}">
        <p14:creationId xmlns:p14="http://schemas.microsoft.com/office/powerpoint/2010/main" val="10106008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223838" y="238125"/>
            <a:ext cx="8643937" cy="641350"/>
          </a:xfrm>
        </p:spPr>
        <p:txBody>
          <a:bodyPr lIns="91440" tIns="45720" rIns="91440" bIns="45720"/>
          <a:lstStyle/>
          <a:p>
            <a:pPr eaLnBrk="1" hangingPunct="1"/>
            <a:r>
              <a:rPr lang="ru-RU" smtClean="0"/>
              <a:t>Сигнал «Предупреждение»</a:t>
            </a:r>
            <a:endParaRPr lang="en-GB" smtClean="0"/>
          </a:p>
        </p:txBody>
      </p:sp>
      <p:sp>
        <p:nvSpPr>
          <p:cNvPr id="47107" name="Rectangle 3"/>
          <p:cNvSpPr>
            <a:spLocks noGrp="1" noChangeArrowheads="1"/>
          </p:cNvSpPr>
          <p:nvPr>
            <p:ph type="body" idx="4294967295"/>
          </p:nvPr>
        </p:nvSpPr>
        <p:spPr>
          <a:xfrm>
            <a:off x="254000" y="1052513"/>
            <a:ext cx="8613775" cy="5459956"/>
          </a:xfrm>
        </p:spPr>
        <p:txBody>
          <a:bodyPr lIns="91440" tIns="45720" rIns="91440" bIns="45720"/>
          <a:lstStyle/>
          <a:p>
            <a:pPr marL="1587" lvl="1" indent="0" eaLnBrk="1" hangingPunct="1">
              <a:buNone/>
            </a:pPr>
            <a:r>
              <a:rPr lang="ru-RU" sz="2800" dirty="0" smtClean="0"/>
              <a:t>Приложение </a:t>
            </a:r>
            <a:r>
              <a:rPr lang="en-US" sz="2800" dirty="0" smtClean="0"/>
              <a:t>L </a:t>
            </a:r>
            <a:r>
              <a:rPr lang="ru-RU" sz="2800" dirty="0" smtClean="0"/>
              <a:t>    Руководство по гоночной               				инструкции</a:t>
            </a:r>
          </a:p>
          <a:p>
            <a:pPr marL="1587" lvl="1" indent="0" eaLnBrk="1" hangingPunct="1">
              <a:buNone/>
            </a:pPr>
            <a:endParaRPr lang="ru-RU" sz="2800" dirty="0"/>
          </a:p>
          <a:p>
            <a:pPr marL="1587" lvl="1" indent="0" eaLnBrk="1" hangingPunct="1">
              <a:buNone/>
            </a:pPr>
            <a:endParaRPr lang="ru-RU" sz="4000" dirty="0" smtClean="0"/>
          </a:p>
          <a:p>
            <a:pPr marL="1587" lvl="1" indent="0" eaLnBrk="1" hangingPunct="1">
              <a:buNone/>
            </a:pPr>
            <a:r>
              <a:rPr lang="ru-RU" sz="2800" dirty="0" smtClean="0"/>
              <a:t>5.4 Для </a:t>
            </a:r>
            <a:r>
              <a:rPr lang="ru-RU" sz="2800" dirty="0"/>
              <a:t>того чтобы предупредить яхты о том, что вскоре начнется гонка или серия гонок, по крайней мере, </a:t>
            </a:r>
            <a:r>
              <a:rPr lang="ru-RU" sz="2800" u="sng" dirty="0"/>
              <a:t>за пять минут </a:t>
            </a:r>
            <a:r>
              <a:rPr lang="ru-RU" sz="2800" dirty="0"/>
              <a:t>до сигнала «Предупреждение» будет показан оранжевый флаг, обозначающий стартовую линию, с </a:t>
            </a:r>
            <a:r>
              <a:rPr lang="ru-RU" sz="2800" u="sng" dirty="0"/>
              <a:t>одним звуковым сигналом</a:t>
            </a:r>
            <a:r>
              <a:rPr lang="ru-RU" sz="2800" dirty="0"/>
              <a:t>.</a:t>
            </a:r>
          </a:p>
          <a:p>
            <a:pPr marL="1587" lvl="1" indent="0" eaLnBrk="1" hangingPunct="1">
              <a:buNone/>
            </a:pPr>
            <a:endParaRPr lang="en-GB" dirty="0" smtClean="0"/>
          </a:p>
        </p:txBody>
      </p:sp>
      <p:sp>
        <p:nvSpPr>
          <p:cNvPr id="3" name="Прямоугольник 2"/>
          <p:cNvSpPr/>
          <p:nvPr/>
        </p:nvSpPr>
        <p:spPr bwMode="auto">
          <a:xfrm>
            <a:off x="107504" y="6237312"/>
            <a:ext cx="6048672" cy="360040"/>
          </a:xfrm>
          <a:prstGeom prst="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smtClean="0">
              <a:ln>
                <a:noFill/>
              </a:ln>
              <a:solidFill>
                <a:srgbClr val="0D006A"/>
              </a:solidFill>
              <a:effectLst/>
              <a:latin typeface="Arial" pitchFamily="34" charset="0"/>
            </a:endParaRPr>
          </a:p>
        </p:txBody>
      </p:sp>
      <p:sp>
        <p:nvSpPr>
          <p:cNvPr id="4" name="Прямоугольник 3"/>
          <p:cNvSpPr/>
          <p:nvPr/>
        </p:nvSpPr>
        <p:spPr bwMode="auto">
          <a:xfrm>
            <a:off x="8532440" y="6237312"/>
            <a:ext cx="432048" cy="360040"/>
          </a:xfrm>
          <a:prstGeom prst="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smtClean="0">
              <a:ln>
                <a:noFill/>
              </a:ln>
              <a:solidFill>
                <a:srgbClr val="0D006A"/>
              </a:solidFill>
              <a:effectLst/>
              <a:latin typeface="Arial" pitchFamily="34" charset="0"/>
            </a:endParaRPr>
          </a:p>
        </p:txBody>
      </p:sp>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229" y="1772816"/>
            <a:ext cx="2071116" cy="1380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5833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26"/>
          <p:cNvSpPr>
            <a:spLocks noGrp="1" noChangeArrowheads="1"/>
          </p:cNvSpPr>
          <p:nvPr>
            <p:ph type="title" idx="4294967295"/>
          </p:nvPr>
        </p:nvSpPr>
        <p:spPr>
          <a:xfrm>
            <a:off x="223838" y="238125"/>
            <a:ext cx="8643937" cy="641350"/>
          </a:xfrm>
        </p:spPr>
        <p:txBody>
          <a:bodyPr lIns="91440" tIns="45720" rIns="91440" bIns="45720"/>
          <a:lstStyle/>
          <a:p>
            <a:pPr eaLnBrk="1" hangingPunct="1"/>
            <a:r>
              <a:rPr lang="ru-RU" smtClean="0"/>
              <a:t>Сигнал «Подготовительный» </a:t>
            </a:r>
            <a:endParaRPr lang="en-GB" smtClean="0"/>
          </a:p>
        </p:txBody>
      </p:sp>
      <p:sp>
        <p:nvSpPr>
          <p:cNvPr id="48131" name="Rectangle 1027"/>
          <p:cNvSpPr>
            <a:spLocks noGrp="1" noChangeArrowheads="1"/>
          </p:cNvSpPr>
          <p:nvPr>
            <p:ph type="body" idx="4294967295"/>
          </p:nvPr>
        </p:nvSpPr>
        <p:spPr>
          <a:xfrm>
            <a:off x="254000" y="1052513"/>
            <a:ext cx="8613775" cy="4101636"/>
          </a:xfrm>
        </p:spPr>
        <p:txBody>
          <a:bodyPr lIns="91440" tIns="45720" rIns="91440" bIns="45720"/>
          <a:lstStyle/>
          <a:p>
            <a:pPr lvl="1" eaLnBrk="1" hangingPunct="1">
              <a:lnSpc>
                <a:spcPct val="90000"/>
              </a:lnSpc>
            </a:pPr>
            <a:r>
              <a:rPr lang="ru-RU" sz="2400" dirty="0" smtClean="0"/>
              <a:t>Существует пять сигналов «Подготовительный»</a:t>
            </a:r>
            <a:endParaRPr lang="en-GB" sz="2400" dirty="0" smtClean="0"/>
          </a:p>
          <a:p>
            <a:pPr marL="1522413" lvl="2" eaLnBrk="1" hangingPunct="1">
              <a:spcAft>
                <a:spcPts val="2200"/>
              </a:spcAft>
            </a:pPr>
            <a:r>
              <a:rPr lang="ru-RU" sz="2400" dirty="0" smtClean="0"/>
              <a:t>«</a:t>
            </a:r>
            <a:r>
              <a:rPr lang="en-GB" sz="2400" dirty="0" smtClean="0"/>
              <a:t>P</a:t>
            </a:r>
            <a:r>
              <a:rPr lang="ru-RU" sz="2400" dirty="0" smtClean="0"/>
              <a:t>»</a:t>
            </a:r>
            <a:r>
              <a:rPr lang="en-GB" sz="2400" dirty="0" smtClean="0"/>
              <a:t> </a:t>
            </a:r>
            <a:r>
              <a:rPr lang="ru-RU" sz="2400" dirty="0" smtClean="0">
                <a:latin typeface="Calibri" pitchFamily="34" charset="0"/>
              </a:rPr>
              <a:t>– </a:t>
            </a:r>
            <a:r>
              <a:rPr lang="ru-RU" sz="2400" dirty="0" smtClean="0"/>
              <a:t>наказаний нет</a:t>
            </a:r>
            <a:endParaRPr lang="en-GB" sz="2400" dirty="0" smtClean="0"/>
          </a:p>
          <a:p>
            <a:pPr marL="1522413" lvl="2" eaLnBrk="1" hangingPunct="1">
              <a:spcAft>
                <a:spcPts val="2200"/>
              </a:spcAft>
            </a:pPr>
            <a:r>
              <a:rPr lang="ru-RU" sz="2400" dirty="0" smtClean="0"/>
              <a:t>«</a:t>
            </a:r>
            <a:r>
              <a:rPr lang="en-GB" sz="2400" dirty="0" smtClean="0"/>
              <a:t>I</a:t>
            </a:r>
            <a:r>
              <a:rPr lang="ru-RU" sz="2400" dirty="0" smtClean="0"/>
              <a:t>»</a:t>
            </a:r>
            <a:r>
              <a:rPr lang="en-GB" sz="2400" dirty="0" smtClean="0"/>
              <a:t> </a:t>
            </a:r>
            <a:r>
              <a:rPr lang="ru-RU" sz="2400" dirty="0" smtClean="0">
                <a:latin typeface="Calibri" pitchFamily="34" charset="0"/>
              </a:rPr>
              <a:t>– </a:t>
            </a:r>
            <a:r>
              <a:rPr lang="ru-RU" sz="2400" dirty="0" smtClean="0"/>
              <a:t>вернуться через продолжение линии</a:t>
            </a:r>
            <a:endParaRPr lang="en-GB" sz="2400" dirty="0" smtClean="0"/>
          </a:p>
          <a:p>
            <a:pPr marL="1522413" lvl="2" eaLnBrk="1" hangingPunct="1">
              <a:spcAft>
                <a:spcPts val="2200"/>
              </a:spcAft>
            </a:pPr>
            <a:r>
              <a:rPr lang="ru-RU" sz="2400" dirty="0" smtClean="0"/>
              <a:t>«</a:t>
            </a:r>
            <a:r>
              <a:rPr lang="en-GB" sz="2400" dirty="0" smtClean="0"/>
              <a:t>I</a:t>
            </a:r>
            <a:r>
              <a:rPr lang="ru-RU" sz="2400" dirty="0" smtClean="0"/>
              <a:t>»</a:t>
            </a:r>
            <a:r>
              <a:rPr lang="en-GB" sz="2400" dirty="0" smtClean="0"/>
              <a:t> </a:t>
            </a:r>
            <a:r>
              <a:rPr lang="ru-RU" sz="2400" dirty="0" smtClean="0"/>
              <a:t>вместе с «</a:t>
            </a:r>
            <a:r>
              <a:rPr lang="en-GB" sz="2400" dirty="0" smtClean="0"/>
              <a:t>Z</a:t>
            </a:r>
            <a:r>
              <a:rPr lang="ru-RU" sz="2400" dirty="0" smtClean="0"/>
              <a:t>»</a:t>
            </a:r>
            <a:endParaRPr lang="en-GB" sz="2400" dirty="0" smtClean="0"/>
          </a:p>
          <a:p>
            <a:pPr marL="1522413" lvl="2" eaLnBrk="1" hangingPunct="1">
              <a:spcAft>
                <a:spcPts val="2200"/>
              </a:spcAft>
            </a:pPr>
            <a:r>
              <a:rPr lang="ru-RU" sz="2400" dirty="0" smtClean="0"/>
              <a:t>«</a:t>
            </a:r>
            <a:r>
              <a:rPr lang="en-GB" sz="2400" dirty="0" smtClean="0"/>
              <a:t>Z</a:t>
            </a:r>
            <a:r>
              <a:rPr lang="ru-RU" sz="2400" dirty="0" smtClean="0"/>
              <a:t>» </a:t>
            </a:r>
            <a:r>
              <a:rPr lang="ru-RU" sz="2400" dirty="0" smtClean="0">
                <a:latin typeface="Calibri" pitchFamily="34" charset="0"/>
              </a:rPr>
              <a:t>– </a:t>
            </a:r>
            <a:r>
              <a:rPr lang="ru-RU" sz="2400" dirty="0" smtClean="0"/>
              <a:t>штраф 20%</a:t>
            </a:r>
            <a:endParaRPr lang="en-GB" sz="2400" dirty="0" smtClean="0"/>
          </a:p>
          <a:p>
            <a:pPr marL="1522413" lvl="2" eaLnBrk="1" hangingPunct="1">
              <a:lnSpc>
                <a:spcPct val="90000"/>
              </a:lnSpc>
            </a:pPr>
            <a:r>
              <a:rPr lang="ru-RU" sz="2400" dirty="0" smtClean="0"/>
              <a:t>«</a:t>
            </a:r>
            <a:r>
              <a:rPr lang="en-US" sz="2400" dirty="0" smtClean="0"/>
              <a:t>U</a:t>
            </a:r>
            <a:r>
              <a:rPr lang="ru-RU" sz="2400" dirty="0" smtClean="0"/>
              <a:t>» - </a:t>
            </a:r>
            <a:r>
              <a:rPr lang="en-US" sz="2400" dirty="0" smtClean="0"/>
              <a:t>UFD</a:t>
            </a:r>
          </a:p>
          <a:p>
            <a:pPr marL="1522413" lvl="2" eaLnBrk="1" hangingPunct="1">
              <a:lnSpc>
                <a:spcPct val="90000"/>
              </a:lnSpc>
            </a:pPr>
            <a:endParaRPr lang="ru-RU" sz="2400" dirty="0" smtClean="0"/>
          </a:p>
          <a:p>
            <a:pPr marL="1522413" lvl="2" eaLnBrk="1" hangingPunct="1">
              <a:lnSpc>
                <a:spcPct val="90000"/>
              </a:lnSpc>
            </a:pPr>
            <a:r>
              <a:rPr lang="ru-RU" sz="2400" dirty="0" smtClean="0"/>
              <a:t>Черный флаг </a:t>
            </a:r>
            <a:r>
              <a:rPr lang="ru-RU" sz="2400" dirty="0" smtClean="0">
                <a:latin typeface="Calibri" pitchFamily="34" charset="0"/>
              </a:rPr>
              <a:t>– </a:t>
            </a:r>
            <a:r>
              <a:rPr lang="en-US" sz="2400" dirty="0" smtClean="0"/>
              <a:t>BFD</a:t>
            </a:r>
            <a:endParaRPr lang="en-GB" sz="2400" dirty="0" smtClean="0"/>
          </a:p>
        </p:txBody>
      </p:sp>
      <p:pic>
        <p:nvPicPr>
          <p:cNvPr id="48132" name="Picture 1028" descr="NFLAG_P"/>
          <p:cNvPicPr>
            <a:picLocks noChangeAspect="1" noChangeArrowheads="1"/>
          </p:cNvPicPr>
          <p:nvPr/>
        </p:nvPicPr>
        <p:blipFill>
          <a:blip r:embed="rId3" cstate="print"/>
          <a:srcRect/>
          <a:stretch>
            <a:fillRect/>
          </a:stretch>
        </p:blipFill>
        <p:spPr bwMode="auto">
          <a:xfrm>
            <a:off x="755650" y="1556792"/>
            <a:ext cx="511175" cy="361950"/>
          </a:xfrm>
          <a:prstGeom prst="rect">
            <a:avLst/>
          </a:prstGeom>
          <a:noFill/>
          <a:ln w="9525">
            <a:noFill/>
            <a:miter lim="800000"/>
            <a:headEnd/>
            <a:tailEnd/>
          </a:ln>
        </p:spPr>
      </p:pic>
      <p:pic>
        <p:nvPicPr>
          <p:cNvPr id="48133" name="Picture 1029" descr="NFLAG_I"/>
          <p:cNvPicPr>
            <a:picLocks noChangeAspect="1" noChangeArrowheads="1"/>
          </p:cNvPicPr>
          <p:nvPr/>
        </p:nvPicPr>
        <p:blipFill>
          <a:blip r:embed="rId4" cstate="print"/>
          <a:srcRect/>
          <a:stretch>
            <a:fillRect/>
          </a:stretch>
        </p:blipFill>
        <p:spPr bwMode="auto">
          <a:xfrm>
            <a:off x="738188" y="2204864"/>
            <a:ext cx="514350" cy="358775"/>
          </a:xfrm>
          <a:prstGeom prst="rect">
            <a:avLst/>
          </a:prstGeom>
          <a:noFill/>
          <a:ln w="9525">
            <a:noFill/>
            <a:miter lim="800000"/>
            <a:headEnd/>
            <a:tailEnd/>
          </a:ln>
        </p:spPr>
      </p:pic>
      <p:pic>
        <p:nvPicPr>
          <p:cNvPr id="48134" name="Picture 1030" descr="NFLAG_I"/>
          <p:cNvPicPr>
            <a:picLocks noChangeAspect="1" noChangeArrowheads="1"/>
          </p:cNvPicPr>
          <p:nvPr/>
        </p:nvPicPr>
        <p:blipFill>
          <a:blip r:embed="rId4" cstate="print"/>
          <a:srcRect/>
          <a:stretch>
            <a:fillRect/>
          </a:stretch>
        </p:blipFill>
        <p:spPr bwMode="auto">
          <a:xfrm>
            <a:off x="755650" y="2708920"/>
            <a:ext cx="514350" cy="358775"/>
          </a:xfrm>
          <a:prstGeom prst="rect">
            <a:avLst/>
          </a:prstGeom>
          <a:noFill/>
          <a:ln w="9525">
            <a:noFill/>
            <a:miter lim="800000"/>
            <a:headEnd/>
            <a:tailEnd/>
          </a:ln>
        </p:spPr>
      </p:pic>
      <p:pic>
        <p:nvPicPr>
          <p:cNvPr id="48135" name="Picture 1031" descr="NFLAG_Z"/>
          <p:cNvPicPr>
            <a:picLocks noChangeAspect="1" noChangeArrowheads="1"/>
          </p:cNvPicPr>
          <p:nvPr/>
        </p:nvPicPr>
        <p:blipFill>
          <a:blip r:embed="rId5" cstate="print"/>
          <a:srcRect/>
          <a:stretch>
            <a:fillRect/>
          </a:stretch>
        </p:blipFill>
        <p:spPr bwMode="auto">
          <a:xfrm>
            <a:off x="758825" y="3067695"/>
            <a:ext cx="511175" cy="358775"/>
          </a:xfrm>
          <a:prstGeom prst="rect">
            <a:avLst/>
          </a:prstGeom>
          <a:noFill/>
          <a:ln w="9525">
            <a:noFill/>
            <a:miter lim="800000"/>
            <a:headEnd/>
            <a:tailEnd/>
          </a:ln>
        </p:spPr>
      </p:pic>
      <p:pic>
        <p:nvPicPr>
          <p:cNvPr id="48136" name="Picture 1032" descr="NFLAG_Z"/>
          <p:cNvPicPr>
            <a:picLocks noChangeAspect="1" noChangeArrowheads="1"/>
          </p:cNvPicPr>
          <p:nvPr/>
        </p:nvPicPr>
        <p:blipFill>
          <a:blip r:embed="rId5" cstate="print"/>
          <a:srcRect/>
          <a:stretch>
            <a:fillRect/>
          </a:stretch>
        </p:blipFill>
        <p:spPr bwMode="auto">
          <a:xfrm>
            <a:off x="741363" y="3463481"/>
            <a:ext cx="511175" cy="358775"/>
          </a:xfrm>
          <a:prstGeom prst="rect">
            <a:avLst/>
          </a:prstGeom>
          <a:noFill/>
          <a:ln w="9525">
            <a:noFill/>
            <a:miter lim="800000"/>
            <a:headEnd/>
            <a:tailEnd/>
          </a:ln>
        </p:spPr>
      </p:pic>
      <p:pic>
        <p:nvPicPr>
          <p:cNvPr id="48137" name="Picture 1033" descr="Flag - Black"/>
          <p:cNvPicPr>
            <a:picLocks noChangeAspect="1" noChangeArrowheads="1"/>
          </p:cNvPicPr>
          <p:nvPr/>
        </p:nvPicPr>
        <p:blipFill>
          <a:blip r:embed="rId6" cstate="print"/>
          <a:srcRect/>
          <a:stretch>
            <a:fillRect/>
          </a:stretch>
        </p:blipFill>
        <p:spPr bwMode="auto">
          <a:xfrm>
            <a:off x="801824" y="4725144"/>
            <a:ext cx="496888" cy="358775"/>
          </a:xfrm>
          <a:prstGeom prst="rect">
            <a:avLst/>
          </a:prstGeom>
          <a:noFill/>
          <a:ln w="9525">
            <a:noFill/>
            <a:miter lim="800000"/>
            <a:headEnd/>
            <a:tailEnd/>
          </a:ln>
        </p:spPr>
      </p:pic>
      <p:sp>
        <p:nvSpPr>
          <p:cNvPr id="2" name="Прямоугольник 1"/>
          <p:cNvSpPr/>
          <p:nvPr/>
        </p:nvSpPr>
        <p:spPr bwMode="auto">
          <a:xfrm>
            <a:off x="107504" y="6237312"/>
            <a:ext cx="6048672" cy="360040"/>
          </a:xfrm>
          <a:prstGeom prst="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smtClean="0">
              <a:ln>
                <a:noFill/>
              </a:ln>
              <a:solidFill>
                <a:srgbClr val="0D006A"/>
              </a:solidFill>
              <a:effectLst/>
              <a:latin typeface="Arial" pitchFamily="34" charset="0"/>
            </a:endParaRPr>
          </a:p>
        </p:txBody>
      </p:sp>
      <p:sp>
        <p:nvSpPr>
          <p:cNvPr id="3" name="Прямоугольник 2"/>
          <p:cNvSpPr/>
          <p:nvPr/>
        </p:nvSpPr>
        <p:spPr bwMode="auto">
          <a:xfrm>
            <a:off x="8532440" y="5732463"/>
            <a:ext cx="432048" cy="864889"/>
          </a:xfrm>
          <a:prstGeom prst="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smtClean="0">
              <a:ln>
                <a:noFill/>
              </a:ln>
              <a:solidFill>
                <a:srgbClr val="0D006A"/>
              </a:solidFill>
              <a:effectLst/>
              <a:latin typeface="Arial" pitchFamily="34" charset="0"/>
            </a:endParaRPr>
          </a:p>
        </p:txBody>
      </p:sp>
      <p:pic>
        <p:nvPicPr>
          <p:cNvPr id="1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5649" y="4056515"/>
            <a:ext cx="511175" cy="411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bwMode="auto">
          <a:xfrm>
            <a:off x="738188" y="4056515"/>
            <a:ext cx="514350" cy="411094"/>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smtClean="0">
              <a:ln>
                <a:noFill/>
              </a:ln>
              <a:solidFill>
                <a:srgbClr val="0D006A"/>
              </a:solidFill>
              <a:effectLst/>
              <a:latin typeface="Arial" pitchFamily="34" charset="0"/>
            </a:endParaRPr>
          </a:p>
        </p:txBody>
      </p:sp>
    </p:spTree>
    <p:extLst>
      <p:ext uri="{BB962C8B-B14F-4D97-AF65-F5344CB8AC3E}">
        <p14:creationId xmlns:p14="http://schemas.microsoft.com/office/powerpoint/2010/main" val="245223147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a:t>
            </a:r>
            <a:r>
              <a:rPr lang="ru-RU" sz="2800" dirty="0" smtClean="0"/>
              <a:t>3 Проведение гонки</a:t>
            </a:r>
            <a:endParaRPr lang="ru-RU" sz="2800" dirty="0"/>
          </a:p>
        </p:txBody>
      </p:sp>
      <p:sp>
        <p:nvSpPr>
          <p:cNvPr id="7" name="Прямоугольник 6"/>
          <p:cNvSpPr/>
          <p:nvPr/>
        </p:nvSpPr>
        <p:spPr>
          <a:xfrm>
            <a:off x="3030014" y="2420888"/>
            <a:ext cx="4752528" cy="3139321"/>
          </a:xfrm>
          <a:prstGeom prst="rect">
            <a:avLst/>
          </a:prstGeom>
        </p:spPr>
        <p:txBody>
          <a:bodyPr wrap="square">
            <a:spAutoFit/>
          </a:bodyPr>
          <a:lstStyle/>
          <a:p>
            <a:r>
              <a:rPr lang="ru-RU" b="1" dirty="0"/>
              <a:t>Правило флага «I»</a:t>
            </a:r>
            <a:endParaRPr lang="ru-RU" dirty="0"/>
          </a:p>
          <a:p>
            <a:r>
              <a:rPr lang="ru-RU" dirty="0"/>
              <a:t>Если был показан флаг «</a:t>
            </a:r>
            <a:r>
              <a:rPr lang="en-US" dirty="0"/>
              <a:t>I</a:t>
            </a:r>
            <a:r>
              <a:rPr lang="ru-RU" dirty="0"/>
              <a:t>» и какая-либо часть корпуса, экипажа или оборудования яхты находится на стороне дистанции от стартовой линии или одного из её продолжений в течение последней минуты перед её сигналом «Старт», то яхта должна пройти на предстартовую сторону линии через одно из её продолжений, прежде чем </a:t>
            </a:r>
            <a:r>
              <a:rPr lang="ru-RU" i="1" dirty="0"/>
              <a:t>стартовать.</a:t>
            </a:r>
            <a:endParaRPr lang="ru-RU" dirty="0"/>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579232"/>
            <a:ext cx="1999802" cy="1405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835806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223838" y="238125"/>
            <a:ext cx="8643937" cy="641350"/>
          </a:xfrm>
        </p:spPr>
        <p:txBody>
          <a:bodyPr lIns="91440" tIns="45720" rIns="91440" bIns="45720"/>
          <a:lstStyle/>
          <a:p>
            <a:pPr eaLnBrk="1" hangingPunct="1"/>
            <a:r>
              <a:rPr lang="ru-RU" dirty="0" smtClean="0"/>
              <a:t>Правило флага «</a:t>
            </a:r>
            <a:r>
              <a:rPr lang="en-US" dirty="0" smtClean="0"/>
              <a:t>I</a:t>
            </a:r>
            <a:r>
              <a:rPr lang="ru-RU" dirty="0" smtClean="0"/>
              <a:t>»</a:t>
            </a:r>
            <a:endParaRPr lang="en-GB" dirty="0" smtClean="0"/>
          </a:p>
        </p:txBody>
      </p:sp>
      <p:sp>
        <p:nvSpPr>
          <p:cNvPr id="3076" name="Rectangle 3"/>
          <p:cNvSpPr>
            <a:spLocks noGrp="1" noChangeArrowheads="1"/>
          </p:cNvSpPr>
          <p:nvPr>
            <p:ph type="body" idx="4294967295"/>
          </p:nvPr>
        </p:nvSpPr>
        <p:spPr>
          <a:xfrm>
            <a:off x="254000" y="1052513"/>
            <a:ext cx="8613775" cy="584775"/>
          </a:xfrm>
        </p:spPr>
        <p:txBody>
          <a:bodyPr lIns="91440" tIns="45720" rIns="91440" bIns="45720"/>
          <a:lstStyle/>
          <a:p>
            <a:pPr lvl="1" eaLnBrk="1" hangingPunct="1"/>
            <a:r>
              <a:rPr lang="ru-RU" dirty="0" smtClean="0"/>
              <a:t>Флаг «</a:t>
            </a:r>
            <a:r>
              <a:rPr lang="en-GB" dirty="0" smtClean="0"/>
              <a:t>I</a:t>
            </a:r>
            <a:r>
              <a:rPr lang="ru-RU" dirty="0" smtClean="0"/>
              <a:t>»</a:t>
            </a:r>
            <a:r>
              <a:rPr lang="en-GB" dirty="0" smtClean="0"/>
              <a:t> </a:t>
            </a:r>
            <a:r>
              <a:rPr lang="ru-RU" dirty="0" smtClean="0"/>
              <a:t>с 1 звуковым сигналом</a:t>
            </a:r>
          </a:p>
        </p:txBody>
      </p:sp>
      <p:pic>
        <p:nvPicPr>
          <p:cNvPr id="3077" name="Picture 4" descr="NFLAG_I"/>
          <p:cNvPicPr>
            <a:picLocks noChangeAspect="1" noChangeArrowheads="1"/>
          </p:cNvPicPr>
          <p:nvPr/>
        </p:nvPicPr>
        <p:blipFill>
          <a:blip r:embed="rId4" cstate="print"/>
          <a:srcRect/>
          <a:stretch>
            <a:fillRect/>
          </a:stretch>
        </p:blipFill>
        <p:spPr bwMode="auto">
          <a:xfrm>
            <a:off x="7575550" y="836613"/>
            <a:ext cx="1028700" cy="717550"/>
          </a:xfrm>
          <a:prstGeom prst="rect">
            <a:avLst/>
          </a:prstGeom>
          <a:noFill/>
          <a:ln w="9525">
            <a:noFill/>
            <a:miter lim="800000"/>
            <a:headEnd/>
            <a:tailEnd/>
          </a:ln>
        </p:spPr>
      </p:pic>
      <p:graphicFrame>
        <p:nvGraphicFramePr>
          <p:cNvPr id="3074" name="Object 5"/>
          <p:cNvGraphicFramePr>
            <a:graphicFrameLocks noChangeAspect="1"/>
          </p:cNvGraphicFramePr>
          <p:nvPr>
            <p:extLst>
              <p:ext uri="{D42A27DB-BD31-4B8C-83A1-F6EECF244321}">
                <p14:modId xmlns:p14="http://schemas.microsoft.com/office/powerpoint/2010/main" val="1963245988"/>
              </p:ext>
            </p:extLst>
          </p:nvPr>
        </p:nvGraphicFramePr>
        <p:xfrm>
          <a:off x="1867836" y="2573486"/>
          <a:ext cx="5707714" cy="1639019"/>
        </p:xfrm>
        <a:graphic>
          <a:graphicData uri="http://schemas.openxmlformats.org/presentationml/2006/ole">
            <mc:AlternateContent xmlns:mc="http://schemas.openxmlformats.org/markup-compatibility/2006">
              <mc:Choice xmlns:v="urn:schemas-microsoft-com:vml" Requires="v">
                <p:oleObj spid="_x0000_s21520" name="Bitmap Image" r:id="rId5" imgW="8257143" imgH="1828571" progId="PBrush">
                  <p:embed/>
                </p:oleObj>
              </mc:Choice>
              <mc:Fallback>
                <p:oleObj name="Bitmap Image" r:id="rId5" imgW="8257143" imgH="1828571"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7836" y="2573486"/>
                        <a:ext cx="5707714" cy="1639019"/>
                      </a:xfrm>
                      <a:prstGeom prst="rect">
                        <a:avLst/>
                      </a:prstGeom>
                      <a:noFill/>
                      <a:ln>
                        <a:noFill/>
                      </a:ln>
                      <a:effectLst/>
                    </p:spPr>
                  </p:pic>
                </p:oleObj>
              </mc:Fallback>
            </mc:AlternateContent>
          </a:graphicData>
        </a:graphic>
      </p:graphicFrame>
      <p:sp>
        <p:nvSpPr>
          <p:cNvPr id="2" name="Прямоугольник 1"/>
          <p:cNvSpPr/>
          <p:nvPr/>
        </p:nvSpPr>
        <p:spPr bwMode="auto">
          <a:xfrm>
            <a:off x="107504" y="6165304"/>
            <a:ext cx="6048672" cy="360040"/>
          </a:xfrm>
          <a:prstGeom prst="rect">
            <a:avLst/>
          </a:prstGeom>
          <a:solidFill>
            <a:schemeClr val="tx1"/>
          </a:soli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0D006A"/>
              </a:solidFill>
              <a:effectLst/>
              <a:latin typeface="Arial" pitchFamily="34" charset="0"/>
            </a:endParaRPr>
          </a:p>
        </p:txBody>
      </p:sp>
      <p:sp>
        <p:nvSpPr>
          <p:cNvPr id="3" name="Прямоугольник 2"/>
          <p:cNvSpPr/>
          <p:nvPr/>
        </p:nvSpPr>
        <p:spPr bwMode="auto">
          <a:xfrm>
            <a:off x="8604250" y="6165304"/>
            <a:ext cx="216222" cy="360040"/>
          </a:xfrm>
          <a:prstGeom prst="rect">
            <a:avLst/>
          </a:prstGeom>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0D006A"/>
              </a:solidFill>
              <a:effectLst/>
              <a:latin typeface="Arial" pitchFamily="34" charset="0"/>
            </a:endParaRPr>
          </a:p>
        </p:txBody>
      </p:sp>
      <p:sp>
        <p:nvSpPr>
          <p:cNvPr id="4" name="Выгнутая влево стрелка 3"/>
          <p:cNvSpPr/>
          <p:nvPr/>
        </p:nvSpPr>
        <p:spPr bwMode="auto">
          <a:xfrm>
            <a:off x="179512" y="4365104"/>
            <a:ext cx="324036" cy="720080"/>
          </a:xfrm>
          <a:prstGeom prst="curvedRightArrow">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0D006A"/>
              </a:solidFill>
              <a:effectLst/>
              <a:latin typeface="Arial" pitchFamily="34" charset="0"/>
            </a:endParaRPr>
          </a:p>
        </p:txBody>
      </p:sp>
      <p:sp>
        <p:nvSpPr>
          <p:cNvPr id="5" name="Выгнутая влево стрелка 4"/>
          <p:cNvSpPr/>
          <p:nvPr/>
        </p:nvSpPr>
        <p:spPr bwMode="auto">
          <a:xfrm>
            <a:off x="179512" y="4365104"/>
            <a:ext cx="324036" cy="720080"/>
          </a:xfrm>
          <a:prstGeom prst="curvedRightArrow">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0D006A"/>
              </a:solidFill>
              <a:effectLst/>
              <a:latin typeface="Arial" pitchFamily="34" charset="0"/>
            </a:endParaRPr>
          </a:p>
        </p:txBody>
      </p:sp>
      <p:sp>
        <p:nvSpPr>
          <p:cNvPr id="6" name="Выгнутая влево стрелка 5"/>
          <p:cNvSpPr/>
          <p:nvPr/>
        </p:nvSpPr>
        <p:spPr bwMode="auto">
          <a:xfrm flipH="1">
            <a:off x="549267" y="2996952"/>
            <a:ext cx="494341" cy="792088"/>
          </a:xfrm>
          <a:prstGeom prst="curvedRightArrow">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0D006A"/>
              </a:solidFill>
              <a:effectLst/>
              <a:latin typeface="Arial" pitchFamily="34" charset="0"/>
            </a:endParaRPr>
          </a:p>
        </p:txBody>
      </p:sp>
      <p:sp>
        <p:nvSpPr>
          <p:cNvPr id="7" name="Выгнутая влево стрелка 6"/>
          <p:cNvSpPr/>
          <p:nvPr/>
        </p:nvSpPr>
        <p:spPr bwMode="auto">
          <a:xfrm>
            <a:off x="683568" y="4941168"/>
            <a:ext cx="864096" cy="792088"/>
          </a:xfrm>
          <a:prstGeom prst="curvedRightArrow">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0D006A"/>
              </a:solidFill>
              <a:effectLst/>
              <a:latin typeface="Arial" pitchFamily="34" charset="0"/>
            </a:endParaRPr>
          </a:p>
        </p:txBody>
      </p:sp>
      <p:sp>
        <p:nvSpPr>
          <p:cNvPr id="8" name="Выгнутая влево стрелка 7"/>
          <p:cNvSpPr/>
          <p:nvPr/>
        </p:nvSpPr>
        <p:spPr bwMode="auto">
          <a:xfrm>
            <a:off x="3491880" y="4725144"/>
            <a:ext cx="1728192" cy="1216152"/>
          </a:xfrm>
          <a:prstGeom prst="curvedRightArrow">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l" defTabSz="936625" rtl="0" eaLnBrk="0" fontAlgn="base" latinLnBrk="0" hangingPunct="0">
              <a:lnSpc>
                <a:spcPct val="100000"/>
              </a:lnSpc>
              <a:spcBef>
                <a:spcPct val="0"/>
              </a:spcBef>
              <a:spcAft>
                <a:spcPct val="0"/>
              </a:spcAft>
              <a:buClrTx/>
              <a:buSzTx/>
              <a:buFontTx/>
              <a:buNone/>
              <a:tabLst/>
            </a:pPr>
            <a:endParaRPr kumimoji="0" lang="ru-RU" sz="3600" b="1" i="0" u="none" strike="noStrike" cap="none" normalizeH="0" baseline="0" dirty="0" smtClean="0">
              <a:ln>
                <a:noFill/>
              </a:ln>
              <a:solidFill>
                <a:srgbClr val="0D006A"/>
              </a:solidFill>
              <a:effectLst/>
              <a:latin typeface="Arial" pitchFamily="34" charset="0"/>
            </a:endParaRPr>
          </a:p>
        </p:txBody>
      </p:sp>
      <p:pic>
        <p:nvPicPr>
          <p:cNvPr id="2150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548" y="2771453"/>
            <a:ext cx="993775"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5078" y="2743709"/>
            <a:ext cx="1029997" cy="1045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06387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a:t>
            </a:r>
            <a:r>
              <a:rPr lang="ru-RU" sz="2800" dirty="0" smtClean="0"/>
              <a:t>3 Проведение гонки</a:t>
            </a:r>
            <a:endParaRPr lang="ru-RU" sz="2800" dirty="0"/>
          </a:p>
        </p:txBody>
      </p:sp>
      <p:sp>
        <p:nvSpPr>
          <p:cNvPr id="5" name="Прямоугольник 4"/>
          <p:cNvSpPr/>
          <p:nvPr/>
        </p:nvSpPr>
        <p:spPr>
          <a:xfrm>
            <a:off x="2555776" y="2564904"/>
            <a:ext cx="6124382" cy="4062651"/>
          </a:xfrm>
          <a:prstGeom prst="rect">
            <a:avLst/>
          </a:prstGeom>
        </p:spPr>
        <p:txBody>
          <a:bodyPr wrap="square">
            <a:spAutoFit/>
          </a:bodyPr>
          <a:lstStyle/>
          <a:p>
            <a:pPr algn="just">
              <a:lnSpc>
                <a:spcPct val="115000"/>
              </a:lnSpc>
              <a:spcBef>
                <a:spcPts val="600"/>
              </a:spcBef>
              <a:spcAft>
                <a:spcPts val="0"/>
              </a:spcAft>
              <a:tabLst>
                <a:tab pos="450215" algn="l"/>
              </a:tabLst>
            </a:pPr>
            <a:r>
              <a:rPr lang="ru-RU" sz="2000" b="1" dirty="0">
                <a:solidFill>
                  <a:srgbClr val="FF0000"/>
                </a:solidFill>
                <a:latin typeface="Times New Roman"/>
                <a:ea typeface="Times New Roman"/>
                <a:cs typeface="Times New Roman"/>
              </a:rPr>
              <a:t>30.3	Правило флага «U»</a:t>
            </a:r>
            <a:endParaRPr lang="ru-RU" sz="2000" dirty="0">
              <a:solidFill>
                <a:srgbClr val="FF0000"/>
              </a:solidFill>
              <a:latin typeface="Calibri"/>
              <a:ea typeface="Times New Roman"/>
              <a:cs typeface="Times New Roman"/>
            </a:endParaRPr>
          </a:p>
          <a:p>
            <a:pPr marL="450215" algn="just">
              <a:lnSpc>
                <a:spcPct val="115000"/>
              </a:lnSpc>
              <a:spcBef>
                <a:spcPts val="600"/>
              </a:spcBef>
              <a:spcAft>
                <a:spcPts val="0"/>
              </a:spcAft>
              <a:tabLst>
                <a:tab pos="450215" algn="l"/>
              </a:tabLst>
            </a:pPr>
            <a:r>
              <a:rPr lang="ru-RU" sz="2000" dirty="0">
                <a:solidFill>
                  <a:srgbClr val="FF0000"/>
                </a:solidFill>
                <a:latin typeface="Times New Roman"/>
                <a:ea typeface="Times New Roman"/>
                <a:cs typeface="Times New Roman"/>
              </a:rPr>
              <a:t>Если был показан как флаг «U», то никакая часть корпуса, экипажа или оборудования яхты не должна находиться внутри треугольника с вершинами – концами стартовой линии и первым </a:t>
            </a:r>
            <a:r>
              <a:rPr lang="ru-RU" sz="2000" i="1" dirty="0">
                <a:solidFill>
                  <a:srgbClr val="FF0000"/>
                </a:solidFill>
                <a:latin typeface="Times New Roman"/>
                <a:ea typeface="Times New Roman"/>
                <a:cs typeface="Times New Roman"/>
              </a:rPr>
              <a:t>знаком </a:t>
            </a:r>
            <a:r>
              <a:rPr lang="ru-RU" sz="2000" dirty="0">
                <a:solidFill>
                  <a:srgbClr val="FF0000"/>
                </a:solidFill>
                <a:latin typeface="Times New Roman"/>
                <a:ea typeface="Times New Roman"/>
                <a:cs typeface="Times New Roman"/>
              </a:rPr>
              <a:t>в течение последней минуты перед её сигналом «Старт». Если установлено, что яхта нарушает это правило, то она должна быть дисквалифицирована без рассмотрения, кроме случаев, если будет дан новый старт или назначена повторная гонка.  </a:t>
            </a:r>
            <a:endParaRPr lang="ru-RU" sz="2000" dirty="0">
              <a:solidFill>
                <a:srgbClr val="FF0000"/>
              </a:solidFill>
              <a:effectLst/>
              <a:latin typeface="Calibri"/>
              <a:ea typeface="Times New Roman"/>
              <a:cs typeface="Times New Roman"/>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9236" y="2652227"/>
            <a:ext cx="1640870" cy="1640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640075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223838" y="238125"/>
            <a:ext cx="8643937" cy="641350"/>
          </a:xfrm>
        </p:spPr>
        <p:txBody>
          <a:bodyPr lIns="91440" tIns="45720" rIns="91440" bIns="45720"/>
          <a:lstStyle/>
          <a:p>
            <a:pPr eaLnBrk="1" hangingPunct="1"/>
            <a:r>
              <a:rPr lang="ru-RU" smtClean="0"/>
              <a:t>Черный флаг</a:t>
            </a:r>
            <a:endParaRPr lang="en-GB" smtClean="0"/>
          </a:p>
        </p:txBody>
      </p:sp>
      <p:sp>
        <p:nvSpPr>
          <p:cNvPr id="50179" name="Rectangle 3"/>
          <p:cNvSpPr>
            <a:spLocks noGrp="1" noChangeArrowheads="1"/>
          </p:cNvSpPr>
          <p:nvPr>
            <p:ph type="body" idx="4294967295"/>
          </p:nvPr>
        </p:nvSpPr>
        <p:spPr>
          <a:xfrm>
            <a:off x="250825" y="1052513"/>
            <a:ext cx="8613775" cy="4452937"/>
          </a:xfrm>
        </p:spPr>
        <p:txBody>
          <a:bodyPr lIns="91440" tIns="45720" rIns="91440" bIns="45720"/>
          <a:lstStyle/>
          <a:p>
            <a:pPr lvl="1" eaLnBrk="1" hangingPunct="1"/>
            <a:r>
              <a:rPr lang="ru-RU" smtClean="0"/>
              <a:t>Черный флаг с 1 звуковым </a:t>
            </a:r>
            <a:br>
              <a:rPr lang="ru-RU" smtClean="0"/>
            </a:br>
            <a:r>
              <a:rPr lang="ru-RU" smtClean="0"/>
              <a:t>сигналом</a:t>
            </a:r>
            <a:endParaRPr lang="en-GB" smtClean="0"/>
          </a:p>
          <a:p>
            <a:pPr lvl="2" eaLnBrk="1" hangingPunct="1">
              <a:spcBef>
                <a:spcPts val="1800"/>
              </a:spcBef>
            </a:pPr>
            <a:r>
              <a:rPr lang="ru-RU" smtClean="0"/>
              <a:t>Это наказание следует использовать только в качестве последнего средства</a:t>
            </a:r>
            <a:endParaRPr lang="en-GB" smtClean="0"/>
          </a:p>
          <a:p>
            <a:pPr lvl="2" eaLnBrk="1" hangingPunct="1">
              <a:spcBef>
                <a:spcPts val="1800"/>
              </a:spcBef>
            </a:pPr>
            <a:r>
              <a:rPr lang="ru-RU" smtClean="0"/>
              <a:t>Он решает много проблем гоночного комитета, но и создает не меньше</a:t>
            </a:r>
            <a:endParaRPr lang="en-GB" smtClean="0"/>
          </a:p>
          <a:p>
            <a:pPr lvl="2" eaLnBrk="1" hangingPunct="1">
              <a:spcBef>
                <a:spcPts val="1800"/>
              </a:spcBef>
            </a:pPr>
            <a:r>
              <a:rPr lang="ru-RU" smtClean="0"/>
              <a:t>Хороший главный судья будет использовать этот флаг очень неохотно!</a:t>
            </a:r>
            <a:endParaRPr lang="en-GB" smtClean="0"/>
          </a:p>
        </p:txBody>
      </p:sp>
      <p:pic>
        <p:nvPicPr>
          <p:cNvPr id="50180" name="Picture 4" descr="Flag - Black"/>
          <p:cNvPicPr>
            <a:picLocks noChangeAspect="1" noChangeArrowheads="1"/>
          </p:cNvPicPr>
          <p:nvPr/>
        </p:nvPicPr>
        <p:blipFill>
          <a:blip r:embed="rId3" cstate="print"/>
          <a:srcRect/>
          <a:stretch>
            <a:fillRect/>
          </a:stretch>
        </p:blipFill>
        <p:spPr bwMode="auto">
          <a:xfrm>
            <a:off x="7104063" y="836613"/>
            <a:ext cx="996950" cy="720725"/>
          </a:xfrm>
          <a:prstGeom prst="rect">
            <a:avLst/>
          </a:prstGeom>
          <a:noFill/>
          <a:ln w="9525">
            <a:noFill/>
            <a:miter lim="800000"/>
            <a:headEnd/>
            <a:tailEnd/>
          </a:ln>
        </p:spPr>
      </p:pic>
    </p:spTree>
    <p:extLst>
      <p:ext uri="{BB962C8B-B14F-4D97-AF65-F5344CB8AC3E}">
        <p14:creationId xmlns:p14="http://schemas.microsoft.com/office/powerpoint/2010/main" val="88699350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251520" y="1196752"/>
            <a:ext cx="8643937" cy="641350"/>
          </a:xfrm>
        </p:spPr>
        <p:txBody>
          <a:bodyPr lIns="91440" tIns="45720" rIns="91440" bIns="45720"/>
          <a:lstStyle/>
          <a:p>
            <a:pPr eaLnBrk="1" hangingPunct="1"/>
            <a:r>
              <a:rPr lang="ru-RU" dirty="0" smtClean="0"/>
              <a:t/>
            </a:r>
            <a:br>
              <a:rPr lang="ru-RU" dirty="0" smtClean="0"/>
            </a:br>
            <a:r>
              <a:rPr lang="ru-RU" dirty="0"/>
              <a:t/>
            </a:r>
            <a:br>
              <a:rPr lang="ru-RU" dirty="0"/>
            </a:br>
            <a:r>
              <a:rPr lang="ru-RU" dirty="0" smtClean="0"/>
              <a:t>Спуск </a:t>
            </a:r>
            <a:r>
              <a:rPr lang="ru-RU" dirty="0" smtClean="0"/>
              <a:t>сигнала «Подготовительный»</a:t>
            </a:r>
            <a:endParaRPr lang="en-GB" dirty="0" smtClean="0"/>
          </a:p>
        </p:txBody>
      </p:sp>
      <p:sp>
        <p:nvSpPr>
          <p:cNvPr id="51203" name="Rectangle 3"/>
          <p:cNvSpPr>
            <a:spLocks noGrp="1" noChangeArrowheads="1"/>
          </p:cNvSpPr>
          <p:nvPr>
            <p:ph type="body" idx="4294967295"/>
          </p:nvPr>
        </p:nvSpPr>
        <p:spPr>
          <a:xfrm>
            <a:off x="254000" y="1052513"/>
            <a:ext cx="8613775" cy="4622800"/>
          </a:xfrm>
        </p:spPr>
        <p:txBody>
          <a:bodyPr lIns="91440" tIns="45720" rIns="91440" bIns="45720"/>
          <a:lstStyle/>
          <a:p>
            <a:pPr lvl="1" eaLnBrk="1" hangingPunct="1"/>
            <a:r>
              <a:rPr lang="ru-RU" smtClean="0"/>
              <a:t>Это делается точно за одну минуту </a:t>
            </a:r>
            <a:br>
              <a:rPr lang="ru-RU" smtClean="0"/>
            </a:br>
            <a:r>
              <a:rPr lang="ru-RU" smtClean="0"/>
              <a:t>до стартового сигнала</a:t>
            </a:r>
            <a:endParaRPr lang="en-GB" smtClean="0"/>
          </a:p>
          <a:p>
            <a:pPr lvl="2" eaLnBrk="1" hangingPunct="1"/>
            <a:endParaRPr lang="en-GB" smtClean="0"/>
          </a:p>
          <a:p>
            <a:pPr lvl="2" eaLnBrk="1" hangingPunct="1"/>
            <a:r>
              <a:rPr lang="ru-RU" smtClean="0"/>
              <a:t>В этот момент подается один продолжительный звуковой сигнал</a:t>
            </a:r>
            <a:endParaRPr lang="en-GB" smtClean="0"/>
          </a:p>
          <a:p>
            <a:pPr lvl="2" eaLnBrk="1" hangingPunct="1"/>
            <a:endParaRPr lang="en-GB" smtClean="0"/>
          </a:p>
          <a:p>
            <a:pPr lvl="2" eaLnBrk="1" hangingPunct="1"/>
            <a:r>
              <a:rPr lang="ru-RU" smtClean="0"/>
              <a:t>Если в качестве подготовительного использовался наказывающий сигнал, </a:t>
            </a:r>
            <a:br>
              <a:rPr lang="ru-RU" smtClean="0"/>
            </a:br>
            <a:r>
              <a:rPr lang="ru-RU" smtClean="0"/>
              <a:t>с этого момента начинается период наказания</a:t>
            </a:r>
            <a:endParaRPr lang="en-GB" smtClean="0"/>
          </a:p>
        </p:txBody>
      </p:sp>
    </p:spTree>
    <p:extLst>
      <p:ext uri="{BB962C8B-B14F-4D97-AF65-F5344CB8AC3E}">
        <p14:creationId xmlns:p14="http://schemas.microsoft.com/office/powerpoint/2010/main" val="3921573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223838" y="238125"/>
            <a:ext cx="8643937" cy="641350"/>
          </a:xfrm>
        </p:spPr>
        <p:txBody>
          <a:bodyPr lIns="91440" tIns="45720" rIns="91440" bIns="45720"/>
          <a:lstStyle/>
          <a:p>
            <a:pPr eaLnBrk="1" hangingPunct="1"/>
            <a:r>
              <a:rPr lang="ru-RU" smtClean="0"/>
              <a:t>Индивидуальный отзыв</a:t>
            </a:r>
            <a:endParaRPr lang="en-GB" smtClean="0"/>
          </a:p>
        </p:txBody>
      </p:sp>
      <p:sp>
        <p:nvSpPr>
          <p:cNvPr id="56323" name="Rectangle 3"/>
          <p:cNvSpPr>
            <a:spLocks noGrp="1" noChangeArrowheads="1"/>
          </p:cNvSpPr>
          <p:nvPr>
            <p:ph type="body" idx="4294967295"/>
          </p:nvPr>
        </p:nvSpPr>
        <p:spPr>
          <a:xfrm>
            <a:off x="254000" y="1052513"/>
            <a:ext cx="8613775" cy="5287962"/>
          </a:xfrm>
        </p:spPr>
        <p:txBody>
          <a:bodyPr lIns="91440" tIns="45720" rIns="91440" bIns="45720"/>
          <a:lstStyle/>
          <a:p>
            <a:pPr lvl="1" eaLnBrk="1" hangingPunct="1">
              <a:lnSpc>
                <a:spcPct val="90000"/>
              </a:lnSpc>
            </a:pPr>
            <a:r>
              <a:rPr lang="ru-RU" smtClean="0"/>
              <a:t>Флаг «</a:t>
            </a:r>
            <a:r>
              <a:rPr lang="en-GB" smtClean="0"/>
              <a:t>X</a:t>
            </a:r>
            <a:r>
              <a:rPr lang="ru-RU" smtClean="0"/>
              <a:t>»</a:t>
            </a:r>
            <a:r>
              <a:rPr lang="en-GB" smtClean="0"/>
              <a:t> </a:t>
            </a:r>
            <a:r>
              <a:rPr lang="ru-RU" smtClean="0"/>
              <a:t>и </a:t>
            </a:r>
            <a:r>
              <a:rPr lang="en-GB" smtClean="0"/>
              <a:t>1 </a:t>
            </a:r>
            <a:r>
              <a:rPr lang="ru-RU" smtClean="0"/>
              <a:t>звуковой сигнал</a:t>
            </a:r>
            <a:endParaRPr lang="en-GB" smtClean="0"/>
          </a:p>
          <a:p>
            <a:pPr lvl="2" eaLnBrk="1" hangingPunct="1">
              <a:lnSpc>
                <a:spcPct val="90000"/>
              </a:lnSpc>
            </a:pPr>
            <a:r>
              <a:rPr lang="ru-RU" smtClean="0"/>
              <a:t>Этот сигнал должен быть показан не позже чем через 4 секунды после стартового сигнала</a:t>
            </a:r>
            <a:endParaRPr lang="en-GB" smtClean="0"/>
          </a:p>
          <a:p>
            <a:pPr lvl="2" eaLnBrk="1" hangingPunct="1">
              <a:lnSpc>
                <a:spcPct val="90000"/>
              </a:lnSpc>
            </a:pPr>
            <a:r>
              <a:rPr lang="ru-RU" smtClean="0"/>
              <a:t>Одновременно обязательно должен быть дан звуковой сигнал</a:t>
            </a:r>
            <a:endParaRPr lang="en-GB" smtClean="0"/>
          </a:p>
          <a:p>
            <a:pPr lvl="2" eaLnBrk="1" hangingPunct="1">
              <a:lnSpc>
                <a:spcPct val="90000"/>
              </a:lnSpc>
            </a:pPr>
            <a:r>
              <a:rPr lang="ru-RU" smtClean="0"/>
              <a:t>Он остается поднятым до тех пор, пока все яхты </a:t>
            </a:r>
            <a:r>
              <a:rPr lang="en-US" smtClean="0"/>
              <a:t>OCS</a:t>
            </a:r>
            <a:r>
              <a:rPr lang="ru-RU" smtClean="0"/>
              <a:t> не вернутся, или в течение </a:t>
            </a:r>
            <a:br>
              <a:rPr lang="ru-RU" smtClean="0"/>
            </a:br>
            <a:r>
              <a:rPr lang="ru-RU" smtClean="0"/>
              <a:t>4 минут, или пока не останется 1 минута до следующего сигнала</a:t>
            </a:r>
            <a:endParaRPr lang="en-GB" smtClean="0"/>
          </a:p>
          <a:p>
            <a:pPr lvl="2" eaLnBrk="1" hangingPunct="1">
              <a:lnSpc>
                <a:spcPct val="90000"/>
              </a:lnSpc>
            </a:pPr>
            <a:r>
              <a:rPr lang="ru-RU" smtClean="0"/>
              <a:t>Он убирается без звукового сигнала</a:t>
            </a:r>
            <a:endParaRPr lang="pl-PL" smtClean="0"/>
          </a:p>
          <a:p>
            <a:pPr lvl="2" eaLnBrk="1" hangingPunct="1">
              <a:lnSpc>
                <a:spcPct val="90000"/>
              </a:lnSpc>
            </a:pPr>
            <a:r>
              <a:rPr lang="ru-RU" smtClean="0"/>
              <a:t>Делайте всё возможное для идентификации всех яхт </a:t>
            </a:r>
            <a:r>
              <a:rPr lang="en-US" smtClean="0"/>
              <a:t>OCS</a:t>
            </a:r>
            <a:endParaRPr lang="en-GB" smtClean="0"/>
          </a:p>
        </p:txBody>
      </p:sp>
      <p:pic>
        <p:nvPicPr>
          <p:cNvPr id="56324" name="Picture 4" descr="NFLAG_X"/>
          <p:cNvPicPr>
            <a:picLocks noChangeAspect="1" noChangeArrowheads="1"/>
          </p:cNvPicPr>
          <p:nvPr/>
        </p:nvPicPr>
        <p:blipFill>
          <a:blip r:embed="rId3" cstate="print"/>
          <a:srcRect/>
          <a:stretch>
            <a:fillRect/>
          </a:stretch>
        </p:blipFill>
        <p:spPr bwMode="auto">
          <a:xfrm>
            <a:off x="7218363" y="692150"/>
            <a:ext cx="1025525" cy="719138"/>
          </a:xfrm>
          <a:prstGeom prst="rect">
            <a:avLst/>
          </a:prstGeom>
          <a:noFill/>
          <a:ln w="9525">
            <a:noFill/>
            <a:miter lim="800000"/>
            <a:headEnd/>
            <a:tailEnd/>
          </a:ln>
        </p:spPr>
      </p:pic>
    </p:spTree>
    <p:extLst>
      <p:ext uri="{BB962C8B-B14F-4D97-AF65-F5344CB8AC3E}">
        <p14:creationId xmlns:p14="http://schemas.microsoft.com/office/powerpoint/2010/main" val="365093407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223838" y="238125"/>
            <a:ext cx="8643937" cy="641350"/>
          </a:xfrm>
        </p:spPr>
        <p:txBody>
          <a:bodyPr lIns="91440" tIns="45720" rIns="91440" bIns="45720"/>
          <a:lstStyle/>
          <a:p>
            <a:pPr eaLnBrk="1" hangingPunct="1"/>
            <a:r>
              <a:rPr lang="ru-RU" smtClean="0"/>
              <a:t>Общий отзыв</a:t>
            </a:r>
            <a:endParaRPr lang="en-GB" smtClean="0"/>
          </a:p>
        </p:txBody>
      </p:sp>
      <p:sp>
        <p:nvSpPr>
          <p:cNvPr id="57347" name="Rectangle 3"/>
          <p:cNvSpPr>
            <a:spLocks noGrp="1" noChangeArrowheads="1"/>
          </p:cNvSpPr>
          <p:nvPr>
            <p:ph type="body" idx="4294967295"/>
          </p:nvPr>
        </p:nvSpPr>
        <p:spPr>
          <a:xfrm>
            <a:off x="254000" y="1052513"/>
            <a:ext cx="8890000" cy="5170487"/>
          </a:xfrm>
        </p:spPr>
        <p:txBody>
          <a:bodyPr lIns="91440" tIns="45720" rIns="91440" bIns="45720"/>
          <a:lstStyle/>
          <a:p>
            <a:pPr lvl="1" eaLnBrk="1" hangingPunct="1">
              <a:lnSpc>
                <a:spcPct val="90000"/>
              </a:lnSpc>
            </a:pPr>
            <a:r>
              <a:rPr lang="ru-RU" smtClean="0"/>
              <a:t>Флаг </a:t>
            </a:r>
            <a:r>
              <a:rPr lang="en-GB" smtClean="0"/>
              <a:t>1</a:t>
            </a:r>
            <a:r>
              <a:rPr lang="ru-RU" baseline="30000" smtClean="0"/>
              <a:t>ый</a:t>
            </a:r>
            <a:r>
              <a:rPr lang="en-GB" smtClean="0"/>
              <a:t> </a:t>
            </a:r>
            <a:r>
              <a:rPr lang="ru-RU" smtClean="0"/>
              <a:t>заменяющий</a:t>
            </a:r>
            <a:r>
              <a:rPr lang="en-GB" smtClean="0"/>
              <a:t> – </a:t>
            </a:r>
            <a:r>
              <a:rPr lang="ru-RU" smtClean="0"/>
              <a:t/>
            </a:r>
            <a:br>
              <a:rPr lang="ru-RU" smtClean="0"/>
            </a:br>
            <a:r>
              <a:rPr lang="en-GB" smtClean="0"/>
              <a:t>2 </a:t>
            </a:r>
            <a:r>
              <a:rPr lang="ru-RU" smtClean="0"/>
              <a:t>звуковых сигнала</a:t>
            </a:r>
            <a:endParaRPr lang="en-GB" smtClean="0"/>
          </a:p>
          <a:p>
            <a:pPr marL="366713" lvl="2" eaLnBrk="1" hangingPunct="1">
              <a:lnSpc>
                <a:spcPct val="90000"/>
              </a:lnSpc>
              <a:spcBef>
                <a:spcPts val="1200"/>
              </a:spcBef>
            </a:pPr>
            <a:r>
              <a:rPr lang="ru-RU" sz="2400" smtClean="0"/>
              <a:t>Следует использовать, если не все фальстартовавшие яхты установлены</a:t>
            </a:r>
            <a:endParaRPr lang="en-GB" sz="2400" smtClean="0"/>
          </a:p>
          <a:p>
            <a:pPr marL="366713" lvl="2" eaLnBrk="1" hangingPunct="1">
              <a:lnSpc>
                <a:spcPct val="90000"/>
              </a:lnSpc>
              <a:spcBef>
                <a:spcPts val="1200"/>
              </a:spcBef>
            </a:pPr>
            <a:r>
              <a:rPr lang="ru-RU" sz="2400" smtClean="0"/>
              <a:t>При хорошей стартовой линии вероятность использования этого сигнала меньше</a:t>
            </a:r>
            <a:endParaRPr lang="en-GB" sz="2400" smtClean="0"/>
          </a:p>
          <a:p>
            <a:pPr marL="366713" lvl="2" eaLnBrk="1" hangingPunct="1">
              <a:lnSpc>
                <a:spcPct val="90000"/>
              </a:lnSpc>
              <a:spcBef>
                <a:spcPts val="1200"/>
              </a:spcBef>
            </a:pPr>
            <a:r>
              <a:rPr lang="ru-RU" sz="2400" smtClean="0"/>
              <a:t>При короткой стартовой линии с несколькими яхтами этот сигнал фактически лишний</a:t>
            </a:r>
            <a:endParaRPr lang="en-GB" sz="2400" smtClean="0"/>
          </a:p>
          <a:p>
            <a:pPr marL="366713" lvl="2" eaLnBrk="1" hangingPunct="1">
              <a:lnSpc>
                <a:spcPct val="90000"/>
              </a:lnSpc>
              <a:spcBef>
                <a:spcPts val="1200"/>
              </a:spcBef>
            </a:pPr>
            <a:r>
              <a:rPr lang="ru-RU" sz="2400" smtClean="0"/>
              <a:t>Будьте внимательны при использовании наказывающих сигналов в качестве подготовительного, особенно при черном флаге</a:t>
            </a:r>
            <a:endParaRPr lang="en-GB" sz="2400" smtClean="0"/>
          </a:p>
          <a:p>
            <a:pPr marL="366713" lvl="2" eaLnBrk="1" hangingPunct="1">
              <a:lnSpc>
                <a:spcPct val="90000"/>
              </a:lnSpc>
              <a:spcBef>
                <a:spcPts val="1200"/>
              </a:spcBef>
            </a:pPr>
            <a:r>
              <a:rPr lang="ru-RU" sz="2400" smtClean="0"/>
              <a:t>Убирается с одним звуковым сигналом</a:t>
            </a:r>
            <a:endParaRPr lang="en-GB" smtClean="0"/>
          </a:p>
        </p:txBody>
      </p:sp>
      <p:pic>
        <p:nvPicPr>
          <p:cNvPr id="57348" name="Picture 4" descr="NFLAG1ST"/>
          <p:cNvPicPr>
            <a:picLocks noChangeAspect="1" noChangeArrowheads="1"/>
          </p:cNvPicPr>
          <p:nvPr/>
        </p:nvPicPr>
        <p:blipFill>
          <a:blip r:embed="rId3" cstate="print"/>
          <a:srcRect/>
          <a:stretch>
            <a:fillRect/>
          </a:stretch>
        </p:blipFill>
        <p:spPr bwMode="auto">
          <a:xfrm>
            <a:off x="6781800" y="990600"/>
            <a:ext cx="1298575" cy="720725"/>
          </a:xfrm>
          <a:prstGeom prst="rect">
            <a:avLst/>
          </a:prstGeom>
          <a:noFill/>
          <a:ln w="9525">
            <a:noFill/>
            <a:miter lim="800000"/>
            <a:headEnd/>
            <a:tailEnd/>
          </a:ln>
        </p:spPr>
      </p:pic>
    </p:spTree>
    <p:extLst>
      <p:ext uri="{BB962C8B-B14F-4D97-AF65-F5344CB8AC3E}">
        <p14:creationId xmlns:p14="http://schemas.microsoft.com/office/powerpoint/2010/main" val="5672208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250825" y="260350"/>
            <a:ext cx="8643938" cy="641350"/>
          </a:xfrm>
        </p:spPr>
        <p:txBody>
          <a:bodyPr lIns="91440" tIns="45720" rIns="91440" bIns="45720"/>
          <a:lstStyle/>
          <a:p>
            <a:pPr algn="ctr" eaLnBrk="1" hangingPunct="1">
              <a:tabLst>
                <a:tab pos="0" algn="l"/>
                <a:tab pos="935038" algn="l"/>
                <a:tab pos="1871663" algn="l"/>
                <a:tab pos="2808288" algn="l"/>
                <a:tab pos="3744913" algn="l"/>
                <a:tab pos="4681538" algn="l"/>
                <a:tab pos="5618163" algn="l"/>
                <a:tab pos="6554788" algn="l"/>
                <a:tab pos="7491413" algn="l"/>
                <a:tab pos="8428038" algn="l"/>
                <a:tab pos="9364663" algn="l"/>
                <a:tab pos="10301288" algn="l"/>
              </a:tabLst>
            </a:pPr>
            <a:r>
              <a:rPr lang="ru-RU" smtClean="0"/>
              <a:t>Прекращение гонки</a:t>
            </a:r>
          </a:p>
        </p:txBody>
      </p:sp>
      <p:sp>
        <p:nvSpPr>
          <p:cNvPr id="59395" name="Rectangle 3"/>
          <p:cNvSpPr>
            <a:spLocks noGrp="1" noChangeArrowheads="1"/>
          </p:cNvSpPr>
          <p:nvPr>
            <p:ph type="body" idx="4294967295"/>
          </p:nvPr>
        </p:nvSpPr>
        <p:spPr>
          <a:xfrm>
            <a:off x="0" y="1052513"/>
            <a:ext cx="9144000" cy="4632325"/>
          </a:xfrm>
        </p:spPr>
        <p:txBody>
          <a:bodyPr lIns="91440" tIns="45720" rIns="91440" bIns="45720">
            <a:normAutofit lnSpcReduction="10000"/>
          </a:bodyPr>
          <a:lstStyle/>
          <a:p>
            <a:pPr marL="523875" lvl="1" indent="-352425" eaLnBrk="1" hangingPunct="1">
              <a:lnSpc>
                <a:spcPct val="90000"/>
              </a:lnSpc>
              <a:spcAft>
                <a:spcPts val="800"/>
              </a:spcAft>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800" smtClean="0"/>
              <a:t>Флаг «N» </a:t>
            </a:r>
            <a:br>
              <a:rPr lang="ru-RU" sz="2800" smtClean="0"/>
            </a:br>
            <a:r>
              <a:rPr lang="ru-RU" sz="2800" smtClean="0"/>
              <a:t>с 3-мя звуковыми сигналами</a:t>
            </a:r>
            <a:endParaRPr lang="en-GB" sz="2800" smtClean="0"/>
          </a:p>
          <a:p>
            <a:pPr marL="623888" lvl="2" indent="-92075" eaLnBrk="1" hangingPunct="1">
              <a:lnSpc>
                <a:spcPct val="90000"/>
              </a:lnSpc>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smtClean="0"/>
              <a:t>Этот сигнал может применяться только после старта</a:t>
            </a:r>
            <a:endParaRPr lang="en-GB" sz="2400" smtClean="0"/>
          </a:p>
          <a:p>
            <a:pPr marL="523875" lvl="1" indent="-352425" eaLnBrk="1" hangingPunct="1">
              <a:lnSpc>
                <a:spcPct val="90000"/>
              </a:lnSpc>
              <a:spcBef>
                <a:spcPts val="1200"/>
              </a:spcBef>
              <a:spcAft>
                <a:spcPts val="800"/>
              </a:spcAft>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800" smtClean="0"/>
              <a:t>2 других сигнала прекращения гонки. </a:t>
            </a:r>
            <a:br>
              <a:rPr lang="ru-RU" sz="2800" smtClean="0"/>
            </a:br>
            <a:r>
              <a:rPr lang="ru-RU" sz="2800" smtClean="0"/>
              <a:t>Каждый должен сопровождается </a:t>
            </a:r>
            <a:br>
              <a:rPr lang="ru-RU" sz="2800" smtClean="0"/>
            </a:br>
            <a:r>
              <a:rPr lang="ru-RU" sz="2800" smtClean="0"/>
              <a:t>3-мя звуковыми сигналами</a:t>
            </a:r>
          </a:p>
          <a:p>
            <a:pPr marL="523875" lvl="1" indent="-352425" eaLnBrk="1" hangingPunct="1">
              <a:lnSpc>
                <a:spcPct val="90000"/>
              </a:lnSpc>
              <a:spcAft>
                <a:spcPts val="800"/>
              </a:spcAft>
              <a:buClr>
                <a:srgbClr val="002664"/>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smtClean="0"/>
              <a:t>Оба могут применяться в любое время</a:t>
            </a:r>
            <a:endParaRPr lang="ru-RU" sz="2800" smtClean="0"/>
          </a:p>
          <a:p>
            <a:pPr marL="623888" lvl="2" indent="-92075" eaLnBrk="1" hangingPunct="1">
              <a:lnSpc>
                <a:spcPct val="90000"/>
              </a:lnSpc>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smtClean="0"/>
              <a:t>«N над H»</a:t>
            </a:r>
          </a:p>
          <a:p>
            <a:pPr marL="523875" lvl="1" indent="-352425" eaLnBrk="1" hangingPunct="1">
              <a:lnSpc>
                <a:spcPct val="90000"/>
              </a:lnSpc>
              <a:spcAft>
                <a:spcPts val="800"/>
              </a:spcAft>
              <a:buClr>
                <a:srgbClr val="002664"/>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endParaRPr lang="ru-RU" sz="2800" smtClean="0"/>
          </a:p>
          <a:p>
            <a:pPr marL="623888" lvl="2" indent="-92075" eaLnBrk="1" hangingPunct="1">
              <a:lnSpc>
                <a:spcPct val="90000"/>
              </a:lnSpc>
              <a:spcBef>
                <a:spcPts val="1200"/>
              </a:spcBef>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smtClean="0"/>
              <a:t>«N над A</a:t>
            </a:r>
            <a:r>
              <a:rPr lang="ru-RU" smtClean="0"/>
              <a:t>»</a:t>
            </a:r>
          </a:p>
        </p:txBody>
      </p:sp>
      <p:pic>
        <p:nvPicPr>
          <p:cNvPr id="59396" name="Picture 4" descr="NFLAG_N"/>
          <p:cNvPicPr>
            <a:picLocks noChangeAspect="1" noChangeArrowheads="1"/>
          </p:cNvPicPr>
          <p:nvPr/>
        </p:nvPicPr>
        <p:blipFill>
          <a:blip r:embed="rId3" cstate="print"/>
          <a:srcRect/>
          <a:stretch>
            <a:fillRect/>
          </a:stretch>
        </p:blipFill>
        <p:spPr bwMode="auto">
          <a:xfrm>
            <a:off x="6877050" y="1125538"/>
            <a:ext cx="1022350" cy="719137"/>
          </a:xfrm>
          <a:prstGeom prst="rect">
            <a:avLst/>
          </a:prstGeom>
          <a:noFill/>
          <a:ln w="9525">
            <a:noFill/>
            <a:miter lim="800000"/>
            <a:headEnd/>
            <a:tailEnd/>
          </a:ln>
        </p:spPr>
      </p:pic>
      <p:pic>
        <p:nvPicPr>
          <p:cNvPr id="59397" name="Picture 5" descr="NFLAG_N"/>
          <p:cNvPicPr>
            <a:picLocks noChangeAspect="1" noChangeArrowheads="1"/>
          </p:cNvPicPr>
          <p:nvPr/>
        </p:nvPicPr>
        <p:blipFill>
          <a:blip r:embed="rId3" cstate="print"/>
          <a:srcRect/>
          <a:stretch>
            <a:fillRect/>
          </a:stretch>
        </p:blipFill>
        <p:spPr bwMode="auto">
          <a:xfrm>
            <a:off x="6875463" y="3789363"/>
            <a:ext cx="715962" cy="503237"/>
          </a:xfrm>
          <a:prstGeom prst="rect">
            <a:avLst/>
          </a:prstGeom>
          <a:noFill/>
          <a:ln w="9525">
            <a:noFill/>
            <a:miter lim="800000"/>
            <a:headEnd/>
            <a:tailEnd/>
          </a:ln>
        </p:spPr>
      </p:pic>
      <p:pic>
        <p:nvPicPr>
          <p:cNvPr id="59398" name="Picture 6" descr="NFLAG_N"/>
          <p:cNvPicPr>
            <a:picLocks noChangeAspect="1" noChangeArrowheads="1"/>
          </p:cNvPicPr>
          <p:nvPr/>
        </p:nvPicPr>
        <p:blipFill>
          <a:blip r:embed="rId3" cstate="print"/>
          <a:srcRect/>
          <a:stretch>
            <a:fillRect/>
          </a:stretch>
        </p:blipFill>
        <p:spPr bwMode="auto">
          <a:xfrm>
            <a:off x="6875463" y="5084763"/>
            <a:ext cx="715962" cy="503237"/>
          </a:xfrm>
          <a:prstGeom prst="rect">
            <a:avLst/>
          </a:prstGeom>
          <a:noFill/>
          <a:ln w="9525">
            <a:noFill/>
            <a:miter lim="800000"/>
            <a:headEnd/>
            <a:tailEnd/>
          </a:ln>
        </p:spPr>
      </p:pic>
      <p:pic>
        <p:nvPicPr>
          <p:cNvPr id="59399" name="Picture 7" descr="NFLAG_H"/>
          <p:cNvPicPr>
            <a:picLocks noChangeAspect="1" noChangeArrowheads="1"/>
          </p:cNvPicPr>
          <p:nvPr/>
        </p:nvPicPr>
        <p:blipFill>
          <a:blip r:embed="rId4" cstate="print"/>
          <a:srcRect/>
          <a:stretch>
            <a:fillRect/>
          </a:stretch>
        </p:blipFill>
        <p:spPr bwMode="auto">
          <a:xfrm>
            <a:off x="6875463" y="4294188"/>
            <a:ext cx="717550" cy="503237"/>
          </a:xfrm>
          <a:prstGeom prst="rect">
            <a:avLst/>
          </a:prstGeom>
          <a:noFill/>
          <a:ln w="9525">
            <a:noFill/>
            <a:miter lim="800000"/>
            <a:headEnd/>
            <a:tailEnd/>
          </a:ln>
        </p:spPr>
      </p:pic>
      <p:pic>
        <p:nvPicPr>
          <p:cNvPr id="59400" name="Picture 8" descr="NFLAG_A"/>
          <p:cNvPicPr>
            <a:picLocks noChangeAspect="1" noChangeArrowheads="1"/>
          </p:cNvPicPr>
          <p:nvPr/>
        </p:nvPicPr>
        <p:blipFill>
          <a:blip r:embed="rId5" cstate="print"/>
          <a:srcRect/>
          <a:stretch>
            <a:fillRect/>
          </a:stretch>
        </p:blipFill>
        <p:spPr bwMode="auto">
          <a:xfrm>
            <a:off x="6875463" y="5589588"/>
            <a:ext cx="720725" cy="520700"/>
          </a:xfrm>
          <a:prstGeom prst="rect">
            <a:avLst/>
          </a:prstGeom>
          <a:noFill/>
          <a:ln w="9525">
            <a:noFill/>
            <a:miter lim="800000"/>
            <a:headEnd/>
            <a:tailEnd/>
          </a:ln>
        </p:spPr>
      </p:pic>
    </p:spTree>
    <p:extLst>
      <p:ext uri="{BB962C8B-B14F-4D97-AF65-F5344CB8AC3E}">
        <p14:creationId xmlns:p14="http://schemas.microsoft.com/office/powerpoint/2010/main" val="267210769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223838" y="20638"/>
            <a:ext cx="8643937" cy="1076325"/>
          </a:xfrm>
        </p:spPr>
        <p:txBody>
          <a:bodyPr lIns="91440" tIns="45720" rIns="91440" bIns="45720"/>
          <a:lstStyle/>
          <a:p>
            <a:pPr algn="ctr" eaLnBrk="1" hangingPunct="1">
              <a:tabLst>
                <a:tab pos="0" algn="l"/>
                <a:tab pos="935038" algn="l"/>
                <a:tab pos="1871663" algn="l"/>
                <a:tab pos="2808288" algn="l"/>
                <a:tab pos="3744913" algn="l"/>
                <a:tab pos="4681538" algn="l"/>
                <a:tab pos="5618163" algn="l"/>
                <a:tab pos="6554788" algn="l"/>
                <a:tab pos="7491413" algn="l"/>
                <a:tab pos="8428038" algn="l"/>
                <a:tab pos="9364663" algn="l"/>
                <a:tab pos="10301288" algn="l"/>
              </a:tabLst>
            </a:pPr>
            <a:r>
              <a:rPr lang="ru-RU" sz="3200" smtClean="0"/>
              <a:t>Изменение следующего участка дистанции</a:t>
            </a:r>
          </a:p>
        </p:txBody>
      </p:sp>
      <p:sp>
        <p:nvSpPr>
          <p:cNvPr id="60419" name="Rectangle 3"/>
          <p:cNvSpPr>
            <a:spLocks noGrp="1" noChangeArrowheads="1"/>
          </p:cNvSpPr>
          <p:nvPr>
            <p:ph type="body" idx="4294967295"/>
          </p:nvPr>
        </p:nvSpPr>
        <p:spPr>
          <a:xfrm>
            <a:off x="250825" y="1052513"/>
            <a:ext cx="8613775" cy="4586287"/>
          </a:xfrm>
        </p:spPr>
        <p:txBody>
          <a:bodyPr lIns="91440" tIns="45720" rIns="91440" bIns="45720"/>
          <a:lstStyle/>
          <a:p>
            <a:pPr marL="354013" lvl="1" indent="-352425" eaLnBrk="1" hangingPunct="1">
              <a:spcAft>
                <a:spcPts val="800"/>
              </a:spcAft>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mtClean="0"/>
              <a:t>Изменение курса на следующий знак</a:t>
            </a:r>
          </a:p>
          <a:p>
            <a:pPr marL="354013" lvl="1" indent="-352425" eaLnBrk="1" hangingPunct="1">
              <a:lnSpc>
                <a:spcPct val="70000"/>
              </a:lnSpc>
              <a:spcAft>
                <a:spcPts val="800"/>
              </a:spcAft>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3000" smtClean="0"/>
              <a:t>Флаг ‘C’ с повторяющимися </a:t>
            </a:r>
          </a:p>
          <a:p>
            <a:pPr marL="354013" lvl="1" indent="-352425" eaLnBrk="1" hangingPunct="1">
              <a:lnSpc>
                <a:spcPct val="70000"/>
              </a:lnSpc>
              <a:spcAft>
                <a:spcPts val="800"/>
              </a:spcAft>
              <a:buClr>
                <a:srgbClr val="002664"/>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3000" smtClean="0"/>
              <a:t>   звуковыми сигналами</a:t>
            </a:r>
          </a:p>
          <a:p>
            <a:pPr marL="900113" lvl="2" indent="-365125" eaLnBrk="1" hangingPunct="1">
              <a:buClr>
                <a:srgbClr val="002664"/>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endParaRPr lang="ru-RU" sz="3000" smtClean="0"/>
          </a:p>
          <a:p>
            <a:pPr marL="900113" lvl="2" indent="-365125" eaLnBrk="1" hangingPunct="1">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mtClean="0"/>
              <a:t>Он должен быть показан с </a:t>
            </a:r>
          </a:p>
          <a:p>
            <a:pPr marL="808038" lvl="3" indent="-273050" eaLnBrk="1" hangingPunct="1">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mtClean="0">
                <a:solidFill>
                  <a:srgbClr val="002664"/>
                </a:solidFill>
              </a:rPr>
              <a:t>Указанием нового курса на следующий знак</a:t>
            </a:r>
          </a:p>
          <a:p>
            <a:pPr marL="808038" lvl="3" indent="-273050" eaLnBrk="1" hangingPunct="1">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mtClean="0">
                <a:solidFill>
                  <a:srgbClr val="002664"/>
                </a:solidFill>
              </a:rPr>
              <a:t> или</a:t>
            </a:r>
          </a:p>
          <a:p>
            <a:pPr marL="808038" lvl="3" indent="-273050" eaLnBrk="1" hangingPunct="1">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mtClean="0">
                <a:solidFill>
                  <a:srgbClr val="002664"/>
                </a:solidFill>
              </a:rPr>
              <a:t>С  </a:t>
            </a:r>
            <a:r>
              <a:rPr lang="ru-RU" smtClean="0">
                <a:solidFill>
                  <a:srgbClr val="FF3607"/>
                </a:solidFill>
              </a:rPr>
              <a:t>красным прямоугольником </a:t>
            </a:r>
            <a:r>
              <a:rPr lang="ru-RU" smtClean="0">
                <a:solidFill>
                  <a:srgbClr val="FFFFFF"/>
                </a:solidFill>
              </a:rPr>
              <a:t> </a:t>
            </a:r>
            <a:r>
              <a:rPr lang="ru-RU" smtClean="0">
                <a:solidFill>
                  <a:srgbClr val="002664"/>
                </a:solidFill>
              </a:rPr>
              <a:t>если новое </a:t>
            </a:r>
            <a:br>
              <a:rPr lang="ru-RU" smtClean="0">
                <a:solidFill>
                  <a:srgbClr val="002664"/>
                </a:solidFill>
              </a:rPr>
            </a:br>
            <a:r>
              <a:rPr lang="ru-RU" smtClean="0">
                <a:solidFill>
                  <a:srgbClr val="002664"/>
                </a:solidFill>
              </a:rPr>
              <a:t>расположение знака слева от первоначального</a:t>
            </a:r>
          </a:p>
          <a:p>
            <a:pPr marL="808038" lvl="3" indent="-273050" eaLnBrk="1" hangingPunct="1">
              <a:tabLst>
                <a:tab pos="933450" algn="l"/>
                <a:tab pos="1870075" algn="l"/>
                <a:tab pos="2806700" algn="l"/>
                <a:tab pos="3743325" algn="l"/>
                <a:tab pos="4679950" algn="l"/>
                <a:tab pos="5616575" algn="l"/>
                <a:tab pos="6553200" algn="l"/>
                <a:tab pos="7489825" algn="l"/>
                <a:tab pos="8426450" algn="l"/>
                <a:tab pos="9363075" algn="l"/>
                <a:tab pos="10299700" algn="l"/>
              </a:tabLst>
            </a:pPr>
            <a:endParaRPr lang="ru-RU" smtClean="0">
              <a:solidFill>
                <a:srgbClr val="002664"/>
              </a:solidFill>
            </a:endParaRPr>
          </a:p>
          <a:p>
            <a:pPr marL="808038" lvl="3" indent="-273050" eaLnBrk="1" hangingPunct="1">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mtClean="0">
                <a:solidFill>
                  <a:srgbClr val="002664"/>
                </a:solidFill>
              </a:rPr>
              <a:t>С</a:t>
            </a:r>
            <a:r>
              <a:rPr lang="ru-RU" smtClean="0">
                <a:solidFill>
                  <a:srgbClr val="FFFFFF"/>
                </a:solidFill>
              </a:rPr>
              <a:t> </a:t>
            </a:r>
            <a:r>
              <a:rPr lang="ru-RU" smtClean="0">
                <a:solidFill>
                  <a:srgbClr val="33CC33"/>
                </a:solidFill>
              </a:rPr>
              <a:t>зеленым треугольником  </a:t>
            </a:r>
            <a:r>
              <a:rPr lang="ru-RU" smtClean="0">
                <a:solidFill>
                  <a:srgbClr val="002664"/>
                </a:solidFill>
              </a:rPr>
              <a:t>если новое </a:t>
            </a:r>
          </a:p>
          <a:p>
            <a:pPr marL="808038" lvl="3" indent="-273050" eaLnBrk="1" hangingPunct="1">
              <a:buClr>
                <a:srgbClr val="002664"/>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mtClean="0">
                <a:solidFill>
                  <a:srgbClr val="002664"/>
                </a:solidFill>
              </a:rPr>
              <a:t>    расположение знака справа от первоначального</a:t>
            </a:r>
            <a:r>
              <a:rPr lang="ru-RU" smtClean="0"/>
              <a:t> </a:t>
            </a:r>
          </a:p>
        </p:txBody>
      </p:sp>
      <p:pic>
        <p:nvPicPr>
          <p:cNvPr id="60420" name="Picture 4" descr="NFLAG_C"/>
          <p:cNvPicPr>
            <a:picLocks noChangeAspect="1" noChangeArrowheads="1"/>
          </p:cNvPicPr>
          <p:nvPr/>
        </p:nvPicPr>
        <p:blipFill>
          <a:blip r:embed="rId3" cstate="print"/>
          <a:srcRect/>
          <a:stretch>
            <a:fillRect/>
          </a:stretch>
        </p:blipFill>
        <p:spPr bwMode="auto">
          <a:xfrm>
            <a:off x="7493000" y="1628775"/>
            <a:ext cx="1128713" cy="792163"/>
          </a:xfrm>
          <a:prstGeom prst="rect">
            <a:avLst/>
          </a:prstGeom>
          <a:noFill/>
          <a:ln w="9525">
            <a:noFill/>
            <a:miter lim="800000"/>
            <a:headEnd/>
            <a:tailEnd/>
          </a:ln>
        </p:spPr>
      </p:pic>
      <p:pic>
        <p:nvPicPr>
          <p:cNvPr id="60421" name="Picture 5" descr="Flag - Red"/>
          <p:cNvPicPr>
            <a:picLocks noChangeAspect="1" noChangeArrowheads="1"/>
          </p:cNvPicPr>
          <p:nvPr/>
        </p:nvPicPr>
        <p:blipFill>
          <a:blip r:embed="rId4" cstate="print"/>
          <a:srcRect/>
          <a:stretch>
            <a:fillRect/>
          </a:stretch>
        </p:blipFill>
        <p:spPr bwMode="auto">
          <a:xfrm>
            <a:off x="7451725" y="3644900"/>
            <a:ext cx="1173163" cy="865188"/>
          </a:xfrm>
          <a:prstGeom prst="rect">
            <a:avLst/>
          </a:prstGeom>
          <a:noFill/>
          <a:ln w="9525">
            <a:noFill/>
            <a:miter lim="800000"/>
            <a:headEnd/>
            <a:tailEnd/>
          </a:ln>
        </p:spPr>
      </p:pic>
      <p:sp>
        <p:nvSpPr>
          <p:cNvPr id="60422" name="Равнобедренный треугольник 6"/>
          <p:cNvSpPr>
            <a:spLocks noChangeArrowheads="1"/>
          </p:cNvSpPr>
          <p:nvPr/>
        </p:nvSpPr>
        <p:spPr bwMode="auto">
          <a:xfrm>
            <a:off x="6516688" y="4652963"/>
            <a:ext cx="576262" cy="576262"/>
          </a:xfrm>
          <a:prstGeom prst="triangle">
            <a:avLst>
              <a:gd name="adj" fmla="val 50000"/>
            </a:avLst>
          </a:prstGeom>
          <a:noFill/>
          <a:ln w="9525" algn="ctr">
            <a:noFill/>
            <a:round/>
            <a:headEnd/>
            <a:tailEnd/>
          </a:ln>
        </p:spPr>
        <p:txBody>
          <a:bodyPr lIns="0" tIns="0" rIns="0" bIns="0" anchor="ctr">
            <a:spAutoFit/>
          </a:bodyPr>
          <a:lstStyle/>
          <a:p>
            <a:pPr defTabSz="936625" eaLnBrk="0" hangingPunct="0"/>
            <a:endParaRPr lang="ru-RU"/>
          </a:p>
        </p:txBody>
      </p:sp>
      <p:sp>
        <p:nvSpPr>
          <p:cNvPr id="60423" name="Равнобедренный треугольник 7"/>
          <p:cNvSpPr>
            <a:spLocks noChangeArrowheads="1"/>
          </p:cNvSpPr>
          <p:nvPr/>
        </p:nvSpPr>
        <p:spPr bwMode="auto">
          <a:xfrm>
            <a:off x="7524750" y="4581525"/>
            <a:ext cx="1008063" cy="1100138"/>
          </a:xfrm>
          <a:prstGeom prst="triangle">
            <a:avLst>
              <a:gd name="adj" fmla="val 50000"/>
            </a:avLst>
          </a:prstGeom>
          <a:solidFill>
            <a:srgbClr val="33CC33"/>
          </a:solidFill>
          <a:ln w="9525" algn="ctr">
            <a:noFill/>
            <a:round/>
            <a:headEnd/>
            <a:tailEnd/>
          </a:ln>
        </p:spPr>
        <p:txBody>
          <a:bodyPr lIns="0" tIns="0" rIns="0" bIns="0" anchor="ctr">
            <a:spAutoFit/>
          </a:bodyPr>
          <a:lstStyle/>
          <a:p>
            <a:pPr defTabSz="936625" eaLnBrk="0" hangingPunct="0"/>
            <a:endParaRPr lang="ru-RU"/>
          </a:p>
        </p:txBody>
      </p:sp>
    </p:spTree>
    <p:extLst>
      <p:ext uri="{BB962C8B-B14F-4D97-AF65-F5344CB8AC3E}">
        <p14:creationId xmlns:p14="http://schemas.microsoft.com/office/powerpoint/2010/main" val="39919020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223838" y="20638"/>
            <a:ext cx="8643937" cy="1076325"/>
          </a:xfrm>
        </p:spPr>
        <p:txBody>
          <a:bodyPr lIns="91440" tIns="45720" rIns="91440" bIns="45720"/>
          <a:lstStyle/>
          <a:p>
            <a:pPr algn="ctr" eaLnBrk="1" hangingPunct="1">
              <a:tabLst>
                <a:tab pos="0" algn="l"/>
                <a:tab pos="935038" algn="l"/>
                <a:tab pos="1871663" algn="l"/>
                <a:tab pos="2808288" algn="l"/>
                <a:tab pos="3744913" algn="l"/>
                <a:tab pos="4681538" algn="l"/>
                <a:tab pos="5618163" algn="l"/>
                <a:tab pos="6554788" algn="l"/>
                <a:tab pos="7491413" algn="l"/>
                <a:tab pos="8428038" algn="l"/>
                <a:tab pos="9364663" algn="l"/>
                <a:tab pos="10301288" algn="l"/>
              </a:tabLst>
            </a:pPr>
            <a:r>
              <a:rPr lang="ru-RU" sz="3200" smtClean="0"/>
              <a:t>Изменение следующего участка дистанции</a:t>
            </a:r>
          </a:p>
        </p:txBody>
      </p:sp>
      <p:sp>
        <p:nvSpPr>
          <p:cNvPr id="57350" name="Rectangle 3"/>
          <p:cNvSpPr>
            <a:spLocks noGrp="1" noChangeArrowheads="1"/>
          </p:cNvSpPr>
          <p:nvPr>
            <p:ph type="body" idx="4294967295"/>
          </p:nvPr>
        </p:nvSpPr>
        <p:spPr>
          <a:xfrm>
            <a:off x="254000" y="1341438"/>
            <a:ext cx="8134350" cy="3667125"/>
          </a:xfrm>
        </p:spPr>
        <p:txBody>
          <a:bodyPr lIns="91440" tIns="45720" rIns="91440" bIns="45720"/>
          <a:lstStyle/>
          <a:p>
            <a:pPr marL="354013" lvl="1" indent="-352425" eaLnBrk="1" hangingPunct="1">
              <a:spcAft>
                <a:spcPts val="800"/>
              </a:spcAft>
              <a:buClr>
                <a:srgbClr val="002664"/>
              </a:buClr>
              <a:buFont typeface="Arial" pitchFamily="34" charset="0"/>
              <a:buChar char="•"/>
              <a:tabLst>
                <a:tab pos="933450" algn="l"/>
                <a:tab pos="1870075" algn="l"/>
                <a:tab pos="2806700" algn="l"/>
                <a:tab pos="3743325" algn="l"/>
                <a:tab pos="4679950" algn="l"/>
                <a:tab pos="5616575" algn="l"/>
                <a:tab pos="6553200" algn="l"/>
                <a:tab pos="7489825" algn="l"/>
                <a:tab pos="8426450" algn="l"/>
                <a:tab pos="9363075" algn="l"/>
                <a:tab pos="10299700" algn="l"/>
              </a:tabLst>
              <a:defRPr/>
            </a:pPr>
            <a:r>
              <a:rPr lang="ru-RU" sz="2800" dirty="0" smtClean="0"/>
              <a:t>Увеличение или уменьшение силы ветра </a:t>
            </a:r>
          </a:p>
          <a:p>
            <a:pPr marL="354013" lvl="1" indent="-352425">
              <a:buFont typeface="Times New Roman" pitchFamily="18" charset="0"/>
              <a:buChar char="•"/>
              <a:tabLst>
                <a:tab pos="933450" algn="l"/>
                <a:tab pos="1870075" algn="l"/>
                <a:tab pos="2806700" algn="l"/>
                <a:tab pos="3743325" algn="l"/>
                <a:tab pos="4679950" algn="l"/>
                <a:tab pos="5616575" algn="l"/>
                <a:tab pos="6553200" algn="l"/>
                <a:tab pos="7489825" algn="l"/>
                <a:tab pos="8426450" algn="l"/>
                <a:tab pos="9363075" algn="l"/>
                <a:tab pos="10299700" algn="l"/>
              </a:tabLst>
              <a:defRPr/>
            </a:pPr>
            <a:r>
              <a:rPr lang="ru-RU" sz="2800" dirty="0" smtClean="0"/>
              <a:t>Флаг ‘C’ с повторяющимися </a:t>
            </a:r>
            <a:br>
              <a:rPr lang="ru-RU" sz="2800" dirty="0" smtClean="0"/>
            </a:br>
            <a:r>
              <a:rPr lang="ru-RU" sz="2800" dirty="0" smtClean="0"/>
              <a:t>звуковыми сигналами</a:t>
            </a:r>
          </a:p>
          <a:p>
            <a:pPr marL="900113" lvl="2" indent="-365125" eaLnBrk="1" hangingPunct="1">
              <a:buClr>
                <a:srgbClr val="002664"/>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defRPr/>
            </a:pPr>
            <a:r>
              <a:rPr lang="ru-RU" dirty="0" smtClean="0"/>
              <a:t>Он должен быть показан со </a:t>
            </a:r>
          </a:p>
          <a:p>
            <a:pPr marL="900113" lvl="2" indent="-365125" eaLnBrk="1" hangingPunct="1">
              <a:buClr>
                <a:srgbClr val="002664"/>
              </a:buClr>
              <a:buFont typeface="Arial" pitchFamily="34" charset="0"/>
              <a:buChar char="–"/>
              <a:tabLst>
                <a:tab pos="933450" algn="l"/>
                <a:tab pos="1870075" algn="l"/>
                <a:tab pos="2806700" algn="l"/>
                <a:tab pos="3743325" algn="l"/>
                <a:tab pos="4679950" algn="l"/>
                <a:tab pos="5616575" algn="l"/>
                <a:tab pos="6553200" algn="l"/>
                <a:tab pos="7489825" algn="l"/>
                <a:tab pos="8426450" algn="l"/>
                <a:tab pos="9363075" algn="l"/>
                <a:tab pos="10299700" algn="l"/>
              </a:tabLst>
              <a:defRPr/>
            </a:pPr>
            <a:r>
              <a:rPr lang="ru-RU" sz="2000" dirty="0" smtClean="0"/>
              <a:t>Знаком плюс если длина участка дистанции значительно увеличилась </a:t>
            </a:r>
          </a:p>
          <a:p>
            <a:pPr marL="900113" lvl="2" indent="-365125" eaLnBrk="1" hangingPunct="1">
              <a:buClr>
                <a:srgbClr val="002664"/>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defRPr/>
            </a:pPr>
            <a:r>
              <a:rPr lang="ru-RU" sz="2000" dirty="0" smtClean="0"/>
              <a:t>Или</a:t>
            </a:r>
          </a:p>
          <a:p>
            <a:pPr marL="900113" lvl="2" indent="-360000" eaLnBrk="1" hangingPunct="1">
              <a:spcAft>
                <a:spcPts val="0"/>
              </a:spcAft>
              <a:buClr>
                <a:srgbClr val="002664"/>
              </a:buClr>
              <a:buFont typeface="Arial" pitchFamily="34" charset="0"/>
              <a:buChar char="–"/>
              <a:tabLst>
                <a:tab pos="933450" algn="l"/>
                <a:tab pos="1870075" algn="l"/>
                <a:tab pos="2806700" algn="l"/>
                <a:tab pos="3743325" algn="l"/>
                <a:tab pos="4679950" algn="l"/>
                <a:tab pos="5616575" algn="l"/>
                <a:tab pos="6553200" algn="l"/>
                <a:tab pos="7489825" algn="l"/>
                <a:tab pos="8426450" algn="l"/>
                <a:tab pos="9363075" algn="l"/>
                <a:tab pos="10299700" algn="l"/>
              </a:tabLst>
              <a:defRPr/>
            </a:pPr>
            <a:r>
              <a:rPr lang="ru-RU" sz="2000" dirty="0" smtClean="0"/>
              <a:t>Знаком минус если длина участка дистанции значительно уменьшилась</a:t>
            </a:r>
            <a:r>
              <a:rPr lang="ru-RU" dirty="0" smtClean="0"/>
              <a:t> </a:t>
            </a:r>
            <a:endParaRPr lang="ru-RU" dirty="0"/>
          </a:p>
        </p:txBody>
      </p:sp>
      <p:pic>
        <p:nvPicPr>
          <p:cNvPr id="61444" name="Picture 4" descr="NFLAG_C"/>
          <p:cNvPicPr>
            <a:picLocks noChangeAspect="1" noChangeArrowheads="1"/>
          </p:cNvPicPr>
          <p:nvPr/>
        </p:nvPicPr>
        <p:blipFill>
          <a:blip r:embed="rId3" cstate="print"/>
          <a:srcRect/>
          <a:stretch>
            <a:fillRect/>
          </a:stretch>
        </p:blipFill>
        <p:spPr bwMode="auto">
          <a:xfrm>
            <a:off x="7092950" y="2133600"/>
            <a:ext cx="1025525" cy="719138"/>
          </a:xfrm>
          <a:prstGeom prst="rect">
            <a:avLst/>
          </a:prstGeom>
          <a:noFill/>
          <a:ln w="9525">
            <a:noFill/>
            <a:miter lim="800000"/>
            <a:headEnd/>
            <a:tailEnd/>
          </a:ln>
        </p:spPr>
      </p:pic>
      <p:pic>
        <p:nvPicPr>
          <p:cNvPr id="61445" name="Picture 7" descr="Plus sign"/>
          <p:cNvPicPr>
            <a:picLocks noChangeAspect="1" noChangeArrowheads="1"/>
          </p:cNvPicPr>
          <p:nvPr/>
        </p:nvPicPr>
        <p:blipFill>
          <a:blip r:embed="rId4" cstate="print"/>
          <a:srcRect/>
          <a:stretch>
            <a:fillRect/>
          </a:stretch>
        </p:blipFill>
        <p:spPr bwMode="auto">
          <a:xfrm>
            <a:off x="7308850" y="3644900"/>
            <a:ext cx="719138" cy="719138"/>
          </a:xfrm>
          <a:prstGeom prst="rect">
            <a:avLst/>
          </a:prstGeom>
          <a:noFill/>
          <a:ln w="9525">
            <a:noFill/>
            <a:miter lim="800000"/>
            <a:headEnd/>
            <a:tailEnd/>
          </a:ln>
        </p:spPr>
      </p:pic>
      <p:pic>
        <p:nvPicPr>
          <p:cNvPr id="61446" name="Picture 8" descr="Minus sign"/>
          <p:cNvPicPr>
            <a:picLocks noChangeAspect="1" noChangeArrowheads="1"/>
          </p:cNvPicPr>
          <p:nvPr/>
        </p:nvPicPr>
        <p:blipFill>
          <a:blip r:embed="rId5" cstate="print"/>
          <a:srcRect/>
          <a:stretch>
            <a:fillRect/>
          </a:stretch>
        </p:blipFill>
        <p:spPr bwMode="auto">
          <a:xfrm>
            <a:off x="7308850" y="4868863"/>
            <a:ext cx="719138" cy="107950"/>
          </a:xfrm>
          <a:prstGeom prst="rect">
            <a:avLst/>
          </a:prstGeom>
          <a:noFill/>
          <a:ln w="9525">
            <a:noFill/>
            <a:miter lim="800000"/>
            <a:headEnd/>
            <a:tailEnd/>
          </a:ln>
        </p:spPr>
      </p:pic>
    </p:spTree>
    <p:extLst>
      <p:ext uri="{BB962C8B-B14F-4D97-AF65-F5344CB8AC3E}">
        <p14:creationId xmlns:p14="http://schemas.microsoft.com/office/powerpoint/2010/main" val="150047862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223838" y="238125"/>
            <a:ext cx="8643937" cy="641350"/>
          </a:xfrm>
        </p:spPr>
        <p:txBody>
          <a:bodyPr lIns="91440" tIns="45720" rIns="91440" bIns="45720"/>
          <a:lstStyle/>
          <a:p>
            <a:pPr algn="ctr" eaLnBrk="1" hangingPunct="1">
              <a:tabLst>
                <a:tab pos="0" algn="l"/>
                <a:tab pos="935038" algn="l"/>
                <a:tab pos="1871663" algn="l"/>
                <a:tab pos="2808288" algn="l"/>
                <a:tab pos="3744913" algn="l"/>
                <a:tab pos="4681538" algn="l"/>
                <a:tab pos="5618163" algn="l"/>
                <a:tab pos="6554788" algn="l"/>
                <a:tab pos="7491413" algn="l"/>
                <a:tab pos="8428038" algn="l"/>
                <a:tab pos="9364663" algn="l"/>
                <a:tab pos="10301288" algn="l"/>
              </a:tabLst>
            </a:pPr>
            <a:r>
              <a:rPr lang="ru-RU" smtClean="0"/>
              <a:t>Отсутствие знака</a:t>
            </a:r>
          </a:p>
        </p:txBody>
      </p:sp>
      <p:sp>
        <p:nvSpPr>
          <p:cNvPr id="72707" name="Rectangle 3"/>
          <p:cNvSpPr>
            <a:spLocks noGrp="1" noChangeArrowheads="1"/>
          </p:cNvSpPr>
          <p:nvPr>
            <p:ph type="body" idx="4294967295"/>
          </p:nvPr>
        </p:nvSpPr>
        <p:spPr>
          <a:xfrm>
            <a:off x="254000" y="1052513"/>
            <a:ext cx="8613775" cy="4719637"/>
          </a:xfrm>
        </p:spPr>
        <p:txBody>
          <a:bodyPr lIns="91440" tIns="45720" rIns="91440" bIns="45720"/>
          <a:lstStyle/>
          <a:p>
            <a:pPr marL="354013" lvl="1" indent="-352425" eaLnBrk="1" hangingPunct="1">
              <a:spcAft>
                <a:spcPts val="800"/>
              </a:spcAft>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dirty="0" smtClean="0"/>
              <a:t>Флаг «M» с повторяющимся </a:t>
            </a:r>
            <a:br>
              <a:rPr lang="ru-RU" dirty="0" smtClean="0"/>
            </a:br>
            <a:r>
              <a:rPr lang="ru-RU" dirty="0" smtClean="0"/>
              <a:t>звуковым сигналом</a:t>
            </a:r>
            <a:endParaRPr lang="ru-RU" dirty="0" smtClean="0">
              <a:solidFill>
                <a:srgbClr val="FFFFFF"/>
              </a:solidFill>
            </a:endParaRPr>
          </a:p>
          <a:p>
            <a:pPr marL="900113" lvl="2" indent="-365125" eaLnBrk="1" hangingPunct="1">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dirty="0" smtClean="0"/>
              <a:t>Объект с этим флагом заменяет отсутствующий знак </a:t>
            </a:r>
          </a:p>
          <a:p>
            <a:pPr marL="900113" lvl="2" indent="-365125" eaLnBrk="1" hangingPunct="1">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dirty="0" smtClean="0"/>
              <a:t>Этим объектом может быть судно или другой знак </a:t>
            </a:r>
          </a:p>
          <a:p>
            <a:pPr marL="900113" lvl="2" indent="-365125" eaLnBrk="1" hangingPunct="1">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endParaRPr lang="ru-RU" dirty="0" smtClean="0"/>
          </a:p>
          <a:p>
            <a:pPr marL="354013" lvl="1" indent="-352425" eaLnBrk="1" hangingPunct="1">
              <a:spcAft>
                <a:spcPts val="800"/>
              </a:spcAft>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3000" dirty="0" smtClean="0"/>
              <a:t>Прежде чем применить флаг «М»,  попытайтесь вернуть знак на место или заменить его внешне похожим </a:t>
            </a:r>
          </a:p>
        </p:txBody>
      </p:sp>
      <p:pic>
        <p:nvPicPr>
          <p:cNvPr id="72708" name="Picture 4" descr="NFLAG_M"/>
          <p:cNvPicPr>
            <a:picLocks noChangeAspect="1" noChangeArrowheads="1"/>
          </p:cNvPicPr>
          <p:nvPr/>
        </p:nvPicPr>
        <p:blipFill>
          <a:blip r:embed="rId3" cstate="print"/>
          <a:srcRect/>
          <a:stretch>
            <a:fillRect/>
          </a:stretch>
        </p:blipFill>
        <p:spPr bwMode="auto">
          <a:xfrm>
            <a:off x="7451725" y="1125538"/>
            <a:ext cx="1025525" cy="720725"/>
          </a:xfrm>
          <a:prstGeom prst="rect">
            <a:avLst/>
          </a:prstGeom>
          <a:noFill/>
          <a:ln w="9525">
            <a:noFill/>
            <a:miter lim="800000"/>
            <a:headEnd/>
            <a:tailEnd/>
          </a:ln>
        </p:spPr>
      </p:pic>
    </p:spTree>
    <p:extLst>
      <p:ext uri="{BB962C8B-B14F-4D97-AF65-F5344CB8AC3E}">
        <p14:creationId xmlns:p14="http://schemas.microsoft.com/office/powerpoint/2010/main" val="233046290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223838" y="238125"/>
            <a:ext cx="8643937" cy="641350"/>
          </a:xfrm>
        </p:spPr>
        <p:txBody>
          <a:bodyPr lIns="91440" tIns="45720" rIns="91440" bIns="45720"/>
          <a:lstStyle/>
          <a:p>
            <a:pPr algn="ctr" eaLnBrk="1" hangingPunct="1">
              <a:tabLst>
                <a:tab pos="0" algn="l"/>
                <a:tab pos="935038" algn="l"/>
                <a:tab pos="1871663" algn="l"/>
                <a:tab pos="2808288" algn="l"/>
                <a:tab pos="3744913" algn="l"/>
                <a:tab pos="4681538" algn="l"/>
                <a:tab pos="5618163" algn="l"/>
                <a:tab pos="6554788" algn="l"/>
                <a:tab pos="7491413" algn="l"/>
                <a:tab pos="8428038" algn="l"/>
                <a:tab pos="9364663" algn="l"/>
                <a:tab pos="10301288" algn="l"/>
              </a:tabLst>
            </a:pPr>
            <a:r>
              <a:rPr lang="ru-RU" smtClean="0"/>
              <a:t>Сокращение дистанции</a:t>
            </a:r>
          </a:p>
        </p:txBody>
      </p:sp>
      <p:sp>
        <p:nvSpPr>
          <p:cNvPr id="73731" name="Rectangle 3"/>
          <p:cNvSpPr>
            <a:spLocks noGrp="1" noChangeArrowheads="1"/>
          </p:cNvSpPr>
          <p:nvPr>
            <p:ph type="body" idx="4294967295"/>
          </p:nvPr>
        </p:nvSpPr>
        <p:spPr>
          <a:xfrm>
            <a:off x="254000" y="1052513"/>
            <a:ext cx="8613775" cy="4848507"/>
          </a:xfrm>
        </p:spPr>
        <p:txBody>
          <a:bodyPr lIns="91440" tIns="45720" rIns="91440" bIns="45720">
            <a:normAutofit lnSpcReduction="10000"/>
          </a:bodyPr>
          <a:lstStyle/>
          <a:p>
            <a:pPr marL="354013" lvl="1" indent="-352425" eaLnBrk="1" hangingPunct="1">
              <a:lnSpc>
                <a:spcPct val="90000"/>
              </a:lnSpc>
              <a:spcAft>
                <a:spcPts val="800"/>
              </a:spcAft>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800" dirty="0" smtClean="0"/>
              <a:t>Флаг</a:t>
            </a:r>
            <a:r>
              <a:rPr lang="en-GB" sz="2800" dirty="0" smtClean="0"/>
              <a:t> </a:t>
            </a:r>
            <a:r>
              <a:rPr lang="ru-RU" sz="2800" dirty="0" smtClean="0"/>
              <a:t>«</a:t>
            </a:r>
            <a:r>
              <a:rPr lang="en-GB" sz="2800" dirty="0" smtClean="0"/>
              <a:t>S</a:t>
            </a:r>
            <a:r>
              <a:rPr lang="ru-RU" sz="2800" dirty="0" smtClean="0"/>
              <a:t>»</a:t>
            </a:r>
            <a:r>
              <a:rPr lang="en-GB" sz="2800" dirty="0" smtClean="0"/>
              <a:t> – </a:t>
            </a:r>
            <a:r>
              <a:rPr lang="ru-RU" sz="2800" dirty="0" smtClean="0"/>
              <a:t>два звуковых сигнала</a:t>
            </a:r>
            <a:endParaRPr lang="en-GB" sz="2800" dirty="0" smtClean="0"/>
          </a:p>
          <a:p>
            <a:pPr marL="1535113" lvl="3" eaLnBrk="1" hangingPunct="1">
              <a:lnSpc>
                <a:spcPct val="90000"/>
              </a:lnSpc>
              <a:buClr>
                <a:srgbClr val="FFFFFF"/>
              </a:buClr>
              <a:buFontTx/>
              <a:buNone/>
              <a:tabLst>
                <a:tab pos="933450" algn="l"/>
                <a:tab pos="1870075" algn="l"/>
                <a:tab pos="2806700" algn="l"/>
                <a:tab pos="3743325" algn="l"/>
                <a:tab pos="4679950" algn="l"/>
                <a:tab pos="5616575" algn="l"/>
                <a:tab pos="6553200" algn="l"/>
                <a:tab pos="7489825" algn="l"/>
                <a:tab pos="8426450" algn="l"/>
                <a:tab pos="9363075" algn="l"/>
                <a:tab pos="10299700" algn="l"/>
              </a:tabLst>
            </a:pPr>
            <a:endParaRPr lang="en-GB" dirty="0" smtClean="0">
              <a:solidFill>
                <a:srgbClr val="FFFFFF"/>
              </a:solidFill>
            </a:endParaRPr>
          </a:p>
          <a:p>
            <a:pPr marL="900113" lvl="2" indent="-365125" eaLnBrk="1" hangingPunct="1">
              <a:lnSpc>
                <a:spcPct val="90000"/>
              </a:lnSpc>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dirty="0" smtClean="0"/>
              <a:t>Дистанция, которая была указана во время сигнала «Предупреждение», сокращена на один или более </a:t>
            </a:r>
            <a:r>
              <a:rPr lang="ru-RU" sz="2400" dirty="0" smtClean="0">
                <a:solidFill>
                  <a:schemeClr val="bg1"/>
                </a:solidFill>
              </a:rPr>
              <a:t>участков</a:t>
            </a:r>
            <a:r>
              <a:rPr lang="ru-RU" sz="2400" dirty="0" smtClean="0"/>
              <a:t> </a:t>
            </a:r>
            <a:endParaRPr lang="en-GB" sz="2400" dirty="0" smtClean="0"/>
          </a:p>
          <a:p>
            <a:pPr marL="900113" lvl="2" indent="-365125" eaLnBrk="1" hangingPunct="1">
              <a:lnSpc>
                <a:spcPct val="90000"/>
              </a:lnSpc>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dirty="0" smtClean="0"/>
              <a:t>Сигнал подается, когда яхты начинают движение по направлению к новой финишной линии на сокращенном участке дистанции </a:t>
            </a:r>
            <a:endParaRPr lang="en-GB" sz="2400" dirty="0" smtClean="0"/>
          </a:p>
          <a:p>
            <a:pPr marL="900113" lvl="2" indent="-365125" eaLnBrk="1" hangingPunct="1">
              <a:lnSpc>
                <a:spcPct val="90000"/>
              </a:lnSpc>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dirty="0" smtClean="0"/>
              <a:t>Этот сигнал показывают на судейском судне, когда флот находится гораздо дальше, чем при подаче других сигналов </a:t>
            </a:r>
            <a:endParaRPr lang="en-GB" sz="2400" dirty="0" smtClean="0"/>
          </a:p>
          <a:p>
            <a:pPr marL="900113" lvl="2" indent="-365125" eaLnBrk="1" hangingPunct="1">
              <a:lnSpc>
                <a:spcPct val="90000"/>
              </a:lnSpc>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dirty="0" smtClean="0"/>
              <a:t>Процедура сокращения участка дистанции</a:t>
            </a:r>
            <a:endParaRPr lang="pl-PL" sz="2400" dirty="0" smtClean="0"/>
          </a:p>
          <a:p>
            <a:pPr marL="900113" lvl="2" indent="-365125" eaLnBrk="1" hangingPunct="1">
              <a:lnSpc>
                <a:spcPct val="90000"/>
              </a:lnSpc>
              <a:buClr>
                <a:srgbClr val="002664"/>
              </a:buClr>
              <a:tabLst>
                <a:tab pos="933450" algn="l"/>
                <a:tab pos="1870075" algn="l"/>
                <a:tab pos="2806700" algn="l"/>
                <a:tab pos="3743325" algn="l"/>
                <a:tab pos="4679950" algn="l"/>
                <a:tab pos="5616575" algn="l"/>
                <a:tab pos="6553200" algn="l"/>
                <a:tab pos="7489825" algn="l"/>
                <a:tab pos="8426450" algn="l"/>
                <a:tab pos="9363075" algn="l"/>
                <a:tab pos="10299700" algn="l"/>
              </a:tabLst>
            </a:pPr>
            <a:r>
              <a:rPr lang="ru-RU" sz="2400" dirty="0" smtClean="0"/>
              <a:t>На некоторых соревнованиях сокращение дистанции не разрешается</a:t>
            </a:r>
            <a:endParaRPr lang="en-GB" sz="2400" dirty="0" smtClean="0"/>
          </a:p>
        </p:txBody>
      </p:sp>
      <p:grpSp>
        <p:nvGrpSpPr>
          <p:cNvPr id="73732" name="Группа 8"/>
          <p:cNvGrpSpPr>
            <a:grpSpLocks/>
          </p:cNvGrpSpPr>
          <p:nvPr/>
        </p:nvGrpSpPr>
        <p:grpSpPr bwMode="auto">
          <a:xfrm>
            <a:off x="7054850" y="981075"/>
            <a:ext cx="1022350" cy="719138"/>
            <a:chOff x="7054850" y="990600"/>
            <a:chExt cx="1022350" cy="719138"/>
          </a:xfrm>
        </p:grpSpPr>
        <p:sp>
          <p:nvSpPr>
            <p:cNvPr id="73733" name="AutoShape 2"/>
            <p:cNvSpPr>
              <a:spLocks noChangeAspect="1" noChangeArrowheads="1" noTextEdit="1"/>
            </p:cNvSpPr>
            <p:nvPr/>
          </p:nvSpPr>
          <p:spPr bwMode="auto">
            <a:xfrm>
              <a:off x="7054850" y="990600"/>
              <a:ext cx="1022350" cy="719138"/>
            </a:xfrm>
            <a:prstGeom prst="rect">
              <a:avLst/>
            </a:prstGeom>
            <a:noFill/>
            <a:ln w="9525">
              <a:noFill/>
              <a:miter lim="800000"/>
              <a:headEnd/>
              <a:tailEnd/>
            </a:ln>
          </p:spPr>
          <p:txBody>
            <a:bodyPr/>
            <a:lstStyle/>
            <a:p>
              <a:endParaRPr lang="ru-RU"/>
            </a:p>
          </p:txBody>
        </p:sp>
        <p:sp>
          <p:nvSpPr>
            <p:cNvPr id="73734" name="Rectangle 4"/>
            <p:cNvSpPr>
              <a:spLocks noChangeArrowheads="1"/>
            </p:cNvSpPr>
            <p:nvPr/>
          </p:nvSpPr>
          <p:spPr bwMode="auto">
            <a:xfrm>
              <a:off x="7067550" y="1003300"/>
              <a:ext cx="996950" cy="693738"/>
            </a:xfrm>
            <a:prstGeom prst="rect">
              <a:avLst/>
            </a:prstGeom>
            <a:solidFill>
              <a:srgbClr val="FFFFFF"/>
            </a:solidFill>
            <a:ln w="0">
              <a:solidFill>
                <a:srgbClr val="000000"/>
              </a:solidFill>
              <a:miter lim="800000"/>
              <a:headEnd/>
              <a:tailEnd/>
            </a:ln>
          </p:spPr>
          <p:txBody>
            <a:bodyPr/>
            <a:lstStyle/>
            <a:p>
              <a:pPr eaLnBrk="0" hangingPunct="0"/>
              <a:endParaRPr lang="ru-RU"/>
            </a:p>
          </p:txBody>
        </p:sp>
        <p:sp>
          <p:nvSpPr>
            <p:cNvPr id="73735" name="Rectangle 5"/>
            <p:cNvSpPr>
              <a:spLocks noChangeArrowheads="1"/>
            </p:cNvSpPr>
            <p:nvPr/>
          </p:nvSpPr>
          <p:spPr bwMode="auto">
            <a:xfrm>
              <a:off x="7285608" y="1196752"/>
              <a:ext cx="598760" cy="328836"/>
            </a:xfrm>
            <a:prstGeom prst="rect">
              <a:avLst/>
            </a:prstGeom>
            <a:solidFill>
              <a:srgbClr val="0000FF"/>
            </a:solidFill>
            <a:ln w="0">
              <a:solidFill>
                <a:srgbClr val="000000"/>
              </a:solidFill>
              <a:miter lim="800000"/>
              <a:headEnd/>
              <a:tailEnd/>
            </a:ln>
          </p:spPr>
          <p:txBody>
            <a:bodyPr/>
            <a:lstStyle/>
            <a:p>
              <a:pPr eaLnBrk="0" hangingPunct="0"/>
              <a:endParaRPr lang="ru-RU"/>
            </a:p>
          </p:txBody>
        </p:sp>
      </p:grpSp>
    </p:spTree>
    <p:extLst>
      <p:ext uri="{BB962C8B-B14F-4D97-AF65-F5344CB8AC3E}">
        <p14:creationId xmlns:p14="http://schemas.microsoft.com/office/powerpoint/2010/main" val="338843200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73" y="908720"/>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a:t>Часть </a:t>
            </a:r>
            <a:r>
              <a:rPr lang="ru-RU" sz="2800" dirty="0" smtClean="0"/>
              <a:t>3 Проведение гонки</a:t>
            </a:r>
            <a:endParaRPr lang="ru-RU" sz="2800" dirty="0"/>
          </a:p>
        </p:txBody>
      </p:sp>
      <p:sp>
        <p:nvSpPr>
          <p:cNvPr id="5" name="Прямоугольник 4"/>
          <p:cNvSpPr/>
          <p:nvPr/>
        </p:nvSpPr>
        <p:spPr>
          <a:xfrm>
            <a:off x="894409" y="2420888"/>
            <a:ext cx="7776864" cy="810991"/>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a typeface="+mj-ea"/>
              <a:cs typeface="+mj-cs"/>
            </a:endParaRPr>
          </a:p>
          <a:p>
            <a:pPr algn="just">
              <a:lnSpc>
                <a:spcPct val="115000"/>
              </a:lnSpc>
              <a:spcBef>
                <a:spcPts val="600"/>
              </a:spcBef>
              <a:tabLst>
                <a:tab pos="450215" algn="l"/>
              </a:tabLst>
            </a:pPr>
            <a:endParaRPr lang="ru-RU" dirty="0"/>
          </a:p>
        </p:txBody>
      </p:sp>
      <p:sp>
        <p:nvSpPr>
          <p:cNvPr id="4" name="Прямоугольник 3"/>
          <p:cNvSpPr/>
          <p:nvPr/>
        </p:nvSpPr>
        <p:spPr>
          <a:xfrm>
            <a:off x="894409" y="2132856"/>
            <a:ext cx="7776864" cy="3354765"/>
          </a:xfrm>
          <a:prstGeom prst="rect">
            <a:avLst/>
          </a:prstGeom>
        </p:spPr>
        <p:txBody>
          <a:bodyPr wrap="square">
            <a:spAutoFit/>
          </a:bodyPr>
          <a:lstStyle/>
          <a:p>
            <a:pPr marL="450215" marR="3175" algn="just">
              <a:lnSpc>
                <a:spcPct val="115000"/>
              </a:lnSpc>
              <a:spcBef>
                <a:spcPts val="600"/>
              </a:spcBef>
              <a:spcAft>
                <a:spcPts val="0"/>
              </a:spcAft>
            </a:pPr>
            <a:r>
              <a:rPr lang="ru-RU" sz="2000" dirty="0" smtClean="0">
                <a:latin typeface="Times New Roman"/>
                <a:ea typeface="Times New Roman"/>
                <a:cs typeface="Times New Roman"/>
              </a:rPr>
              <a:t>32.1 </a:t>
            </a:r>
          </a:p>
          <a:p>
            <a:pPr marL="450215" marR="3175" algn="just">
              <a:lnSpc>
                <a:spcPct val="115000"/>
              </a:lnSpc>
              <a:spcBef>
                <a:spcPts val="600"/>
              </a:spcBef>
              <a:spcAft>
                <a:spcPts val="0"/>
              </a:spcAft>
            </a:pPr>
            <a:r>
              <a:rPr lang="ru-RU" sz="2000" dirty="0" smtClean="0">
                <a:solidFill>
                  <a:srgbClr val="FF0000"/>
                </a:solidFill>
                <a:latin typeface="Times New Roman"/>
                <a:ea typeface="Times New Roman"/>
                <a:cs typeface="Times New Roman"/>
              </a:rPr>
              <a:t>Дополнительно</a:t>
            </a:r>
            <a:r>
              <a:rPr lang="ru-RU" sz="2000" dirty="0">
                <a:solidFill>
                  <a:srgbClr val="FF0000"/>
                </a:solidFill>
                <a:latin typeface="Times New Roman"/>
                <a:ea typeface="Times New Roman"/>
                <a:cs typeface="Times New Roman"/>
              </a:rPr>
              <a:t>, гоночный комитет имеет право сократить дистанцию так, чтобы иметь возможность провести следующие гонки по расписанию</a:t>
            </a:r>
            <a:r>
              <a:rPr lang="ru-RU" sz="2000" dirty="0">
                <a:latin typeface="Times New Roman"/>
                <a:ea typeface="Times New Roman"/>
                <a:cs typeface="Times New Roman"/>
              </a:rPr>
              <a:t>, или </a:t>
            </a:r>
            <a:r>
              <a:rPr lang="ru-RU" sz="2000" i="1" dirty="0">
                <a:latin typeface="Times New Roman"/>
                <a:ea typeface="Times New Roman"/>
                <a:cs typeface="Times New Roman"/>
              </a:rPr>
              <a:t>прекратить</a:t>
            </a:r>
            <a:r>
              <a:rPr lang="ru-RU" sz="2000" dirty="0">
                <a:latin typeface="Times New Roman"/>
                <a:ea typeface="Times New Roman"/>
                <a:cs typeface="Times New Roman"/>
              </a:rPr>
              <a:t> гонку из-за ошибки в стартовой процедуре. Однако, если хотя бы одна яхта прошла дистанцию и </a:t>
            </a:r>
            <a:r>
              <a:rPr lang="ru-RU" sz="2000" i="1" dirty="0">
                <a:latin typeface="Times New Roman"/>
                <a:ea typeface="Times New Roman"/>
                <a:cs typeface="Times New Roman"/>
              </a:rPr>
              <a:t>финишировала </a:t>
            </a:r>
            <a:r>
              <a:rPr lang="ru-RU" sz="2000" dirty="0">
                <a:latin typeface="Times New Roman"/>
                <a:ea typeface="Times New Roman"/>
                <a:cs typeface="Times New Roman"/>
              </a:rPr>
              <a:t>в пределах контрольного времени, если оно установлено, то гоночный комитет не имеет права </a:t>
            </a:r>
            <a:r>
              <a:rPr lang="ru-RU" sz="2000" i="1" dirty="0">
                <a:latin typeface="Times New Roman"/>
                <a:ea typeface="Times New Roman"/>
                <a:cs typeface="Times New Roman"/>
              </a:rPr>
              <a:t>прекращать </a:t>
            </a:r>
            <a:r>
              <a:rPr lang="ru-RU" sz="2000" dirty="0">
                <a:latin typeface="Times New Roman"/>
                <a:ea typeface="Times New Roman"/>
                <a:cs typeface="Times New Roman"/>
              </a:rPr>
              <a:t>гонку, не оценив последствий этого для всех яхт в этой гонке или серии гонок.</a:t>
            </a:r>
            <a:endParaRPr lang="ru-RU" sz="2000" dirty="0">
              <a:effectLst/>
              <a:latin typeface="Calibri"/>
              <a:ea typeface="Times New Roman"/>
              <a:cs typeface="Times New Roman"/>
            </a:endParaRPr>
          </a:p>
        </p:txBody>
      </p:sp>
    </p:spTree>
    <p:extLst>
      <p:ext uri="{BB962C8B-B14F-4D97-AF65-F5344CB8AC3E}">
        <p14:creationId xmlns:p14="http://schemas.microsoft.com/office/powerpoint/2010/main" val="346738862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pPr algn="ctr"/>
            <a:r>
              <a:rPr lang="ru-RU" dirty="0" smtClean="0"/>
              <a:t>ППГ Части 4-5</a:t>
            </a:r>
            <a:endParaRPr lang="ru-RU" dirty="0"/>
          </a:p>
        </p:txBody>
      </p:sp>
      <p:sp>
        <p:nvSpPr>
          <p:cNvPr id="3" name="Подзаголовок 2"/>
          <p:cNvSpPr>
            <a:spLocks noGrp="1"/>
          </p:cNvSpPr>
          <p:nvPr>
            <p:ph type="subTitle" idx="1"/>
          </p:nvPr>
        </p:nvSpPr>
        <p:spPr>
          <a:xfrm>
            <a:off x="533400" y="4077072"/>
            <a:ext cx="7854696" cy="1152128"/>
          </a:xfrm>
        </p:spPr>
        <p:txBody>
          <a:bodyPr>
            <a:normAutofit/>
          </a:bodyPr>
          <a:lstStyle/>
          <a:p>
            <a:endParaRPr lang="ru-RU" dirty="0"/>
          </a:p>
        </p:txBody>
      </p:sp>
    </p:spTree>
    <p:extLst>
      <p:ext uri="{BB962C8B-B14F-4D97-AF65-F5344CB8AC3E}">
        <p14:creationId xmlns:p14="http://schemas.microsoft.com/office/powerpoint/2010/main" val="300392524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Часть 4 Другие требования во время гонки</a:t>
            </a:r>
            <a:endParaRPr lang="ru-RU" dirty="0"/>
          </a:p>
        </p:txBody>
      </p:sp>
      <p:sp>
        <p:nvSpPr>
          <p:cNvPr id="3" name="Содержимое 2"/>
          <p:cNvSpPr>
            <a:spLocks noGrp="1"/>
          </p:cNvSpPr>
          <p:nvPr>
            <p:ph idx="1"/>
          </p:nvPr>
        </p:nvSpPr>
        <p:spPr/>
        <p:txBody>
          <a:bodyPr>
            <a:normAutofit/>
          </a:bodyPr>
          <a:lstStyle/>
          <a:p>
            <a:pPr marL="446405" algn="just">
              <a:spcAft>
                <a:spcPts val="1000"/>
              </a:spcAft>
            </a:pPr>
            <a:r>
              <a:rPr lang="ru-RU" sz="2800" i="1" dirty="0">
                <a:latin typeface="Times New Roman"/>
                <a:ea typeface="Times New Roman"/>
                <a:cs typeface="Times New Roman"/>
              </a:rPr>
              <a:t>Правила Части 4 применяются только к яхтам, находящимся в </a:t>
            </a:r>
            <a:r>
              <a:rPr lang="ru-RU" sz="2800" b="1" i="1" spc="50" dirty="0">
                <a:latin typeface="Times New Roman"/>
                <a:ea typeface="Times New Roman"/>
                <a:cs typeface="Times New Roman"/>
              </a:rPr>
              <a:t>гонке</a:t>
            </a:r>
            <a:r>
              <a:rPr lang="ru-RU" sz="2800" b="1" i="1" spc="50" dirty="0">
                <a:solidFill>
                  <a:srgbClr val="000000"/>
                </a:solidFill>
                <a:latin typeface="Times New Roman"/>
                <a:ea typeface="Times New Roman"/>
                <a:cs typeface="Times New Roman"/>
              </a:rPr>
              <a:t>, </a:t>
            </a:r>
            <a:r>
              <a:rPr lang="ru-RU" sz="2800" b="1" i="1" spc="50" dirty="0">
                <a:solidFill>
                  <a:srgbClr val="FF0000"/>
                </a:solidFill>
                <a:latin typeface="Times New Roman"/>
                <a:ea typeface="Times New Roman"/>
                <a:cs typeface="Times New Roman"/>
              </a:rPr>
              <a:t>если правила не предусматривают иного. </a:t>
            </a:r>
            <a:endParaRPr lang="ru-RU" sz="2400" dirty="0">
              <a:solidFill>
                <a:srgbClr val="FF0000"/>
              </a:solidFill>
              <a:latin typeface="Times New Roman"/>
              <a:ea typeface="Times New Roman"/>
            </a:endParaRPr>
          </a:p>
          <a:p>
            <a:pPr>
              <a:buNone/>
            </a:pPr>
            <a:endParaRPr lang="ru-RU" i="1" dirty="0" smtClean="0"/>
          </a:p>
          <a:p>
            <a:pPr>
              <a:buFontTx/>
              <a:buChar char="-"/>
            </a:pPr>
            <a:r>
              <a:rPr lang="ru-RU" i="1" dirty="0" smtClean="0"/>
              <a:t>Со </a:t>
            </a:r>
            <a:r>
              <a:rPr lang="ru-RU" i="1" dirty="0" smtClean="0"/>
              <a:t>момента сигнала «Подготовительный» </a:t>
            </a:r>
          </a:p>
          <a:p>
            <a:pPr>
              <a:buFontTx/>
              <a:buChar char="-"/>
            </a:pPr>
            <a:endParaRPr lang="ru-RU" i="1" dirty="0" smtClean="0"/>
          </a:p>
          <a:p>
            <a:pPr>
              <a:buNone/>
            </a:pPr>
            <a:endParaRPr lang="ru-RU" i="1" dirty="0" smtClean="0"/>
          </a:p>
          <a:p>
            <a:pPr>
              <a:buFontTx/>
              <a:buChar char="-"/>
            </a:pPr>
            <a:r>
              <a:rPr lang="ru-RU" i="1" dirty="0" smtClean="0"/>
              <a:t>До момента когда она финишировала и освободила финишную линию </a:t>
            </a:r>
          </a:p>
          <a:p>
            <a:pPr>
              <a:buNone/>
            </a:pPr>
            <a:endParaRPr lang="ru-RU" dirty="0"/>
          </a:p>
        </p:txBody>
      </p:sp>
      <p:pic>
        <p:nvPicPr>
          <p:cNvPr id="4" name="Рисунок 3"/>
          <p:cNvPicPr/>
          <p:nvPr/>
        </p:nvPicPr>
        <p:blipFill>
          <a:blip r:embed="rId2" cstate="print"/>
          <a:srcRect l="44061" t="47888" r="44293" b="45288"/>
          <a:stretch>
            <a:fillRect/>
          </a:stretch>
        </p:blipFill>
        <p:spPr bwMode="auto">
          <a:xfrm>
            <a:off x="899592" y="4293096"/>
            <a:ext cx="1050625" cy="871268"/>
          </a:xfrm>
          <a:prstGeom prst="rect">
            <a:avLst/>
          </a:prstGeom>
          <a:noFill/>
          <a:ln w="9525">
            <a:noFill/>
            <a:miter lim="800000"/>
            <a:headEnd/>
            <a:tailEnd/>
          </a:ln>
        </p:spPr>
      </p:pic>
      <p:pic>
        <p:nvPicPr>
          <p:cNvPr id="5" name="Рисунок 4"/>
          <p:cNvPicPr/>
          <p:nvPr/>
        </p:nvPicPr>
        <p:blipFill>
          <a:blip r:embed="rId3" cstate="print"/>
          <a:srcRect l="44989" t="46811" r="43134" b="46225"/>
          <a:stretch>
            <a:fillRect/>
          </a:stretch>
        </p:blipFill>
        <p:spPr bwMode="auto">
          <a:xfrm>
            <a:off x="2123728" y="4293096"/>
            <a:ext cx="1076505" cy="888521"/>
          </a:xfrm>
          <a:prstGeom prst="rect">
            <a:avLst/>
          </a:prstGeom>
          <a:noFill/>
          <a:ln w="9525">
            <a:noFill/>
            <a:miter lim="800000"/>
            <a:headEnd/>
            <a:tailEnd/>
          </a:ln>
        </p:spPr>
      </p:pic>
      <p:pic>
        <p:nvPicPr>
          <p:cNvPr id="7" name="Рисунок 6"/>
          <p:cNvPicPr/>
          <p:nvPr/>
        </p:nvPicPr>
        <p:blipFill>
          <a:blip r:embed="rId4" cstate="print"/>
          <a:srcRect l="44957" t="46904" r="43431" b="46132"/>
          <a:stretch>
            <a:fillRect/>
          </a:stretch>
        </p:blipFill>
        <p:spPr bwMode="auto">
          <a:xfrm>
            <a:off x="3347864" y="4293096"/>
            <a:ext cx="1050625" cy="888521"/>
          </a:xfrm>
          <a:prstGeom prst="rect">
            <a:avLst/>
          </a:prstGeom>
          <a:noFill/>
          <a:ln w="9525">
            <a:noFill/>
            <a:miter lim="800000"/>
            <a:headEnd/>
            <a:tailEnd/>
          </a:ln>
        </p:spPr>
      </p:pic>
      <p:pic>
        <p:nvPicPr>
          <p:cNvPr id="8" name="Рисунок 7"/>
          <p:cNvPicPr/>
          <p:nvPr/>
        </p:nvPicPr>
        <p:blipFill>
          <a:blip r:embed="rId5" cstate="print"/>
          <a:srcRect l="47310" t="20303" r="41078" b="72734"/>
          <a:stretch>
            <a:fillRect/>
          </a:stretch>
        </p:blipFill>
        <p:spPr bwMode="auto">
          <a:xfrm>
            <a:off x="6084168" y="4275843"/>
            <a:ext cx="1050625" cy="888521"/>
          </a:xfrm>
          <a:prstGeom prst="rect">
            <a:avLst/>
          </a:prstGeom>
          <a:noFill/>
          <a:ln w="9525">
            <a:noFill/>
            <a:miter lim="800000"/>
            <a:headEnd/>
            <a:tailEnd/>
          </a:ln>
        </p:spPr>
      </p:pic>
      <p:pic>
        <p:nvPicPr>
          <p:cNvPr id="2355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3274" y="4275842"/>
            <a:ext cx="1098554" cy="88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180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linds(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linds(horizont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95536" y="908720"/>
            <a:ext cx="8229600" cy="938368"/>
          </a:xfrm>
        </p:spPr>
        <p:txBody>
          <a:bodyPr>
            <a:normAutofit fontScale="90000"/>
          </a:bodyPr>
          <a:lstStyle/>
          <a:p>
            <a:pPr algn="ctr"/>
            <a:r>
              <a:rPr lang="ru-RU" dirty="0" smtClean="0"/>
              <a:t/>
            </a:r>
            <a:br>
              <a:rPr lang="ru-RU" dirty="0" smtClean="0"/>
            </a:br>
            <a:r>
              <a:rPr lang="ru-RU" dirty="0" smtClean="0"/>
              <a:t/>
            </a:r>
            <a:br>
              <a:rPr lang="ru-RU" dirty="0" smtClean="0"/>
            </a:br>
            <a:r>
              <a:rPr lang="ru-RU" sz="4000" b="1" dirty="0" smtClean="0"/>
              <a:t>40		ИНДИВИДУАЛЬНЫЕ СРЕДСТВА ОБЕСПЕЧЕНИЯ ПЛАВУЧЕСТИ</a:t>
            </a:r>
            <a:endParaRPr lang="ru-RU" sz="4000" dirty="0"/>
          </a:p>
        </p:txBody>
      </p:sp>
      <p:sp>
        <p:nvSpPr>
          <p:cNvPr id="5" name="Содержимое 4"/>
          <p:cNvSpPr>
            <a:spLocks noGrp="1"/>
          </p:cNvSpPr>
          <p:nvPr>
            <p:ph sz="half" idx="1"/>
          </p:nvPr>
        </p:nvSpPr>
        <p:spPr>
          <a:xfrm>
            <a:off x="457200" y="1920085"/>
            <a:ext cx="4690864" cy="4434840"/>
          </a:xfrm>
        </p:spPr>
        <p:txBody>
          <a:bodyPr>
            <a:normAutofit fontScale="70000" lnSpcReduction="20000"/>
          </a:bodyPr>
          <a:lstStyle/>
          <a:p>
            <a:r>
              <a:rPr lang="ru-RU" b="1" dirty="0"/>
              <a:t>40		ИНДИВИДУАЛЬНЫЕ СРЕДСТВА ОБЕСПЕЧЕНИЯ ПЛАВУЧЕСТИ</a:t>
            </a:r>
            <a:endParaRPr lang="ru-RU" dirty="0"/>
          </a:p>
          <a:p>
            <a:r>
              <a:rPr lang="ru-RU" dirty="0"/>
              <a:t>Когда показан флаг «</a:t>
            </a:r>
            <a:r>
              <a:rPr lang="en-US" dirty="0"/>
              <a:t>Y</a:t>
            </a:r>
            <a:r>
              <a:rPr lang="ru-RU" dirty="0"/>
              <a:t>» с </a:t>
            </a:r>
            <a:r>
              <a:rPr lang="ru-RU" dirty="0" smtClean="0"/>
              <a:t>одним </a:t>
            </a:r>
            <a:r>
              <a:rPr lang="ru-RU" dirty="0"/>
              <a:t>звуковым сигналом до или вместе с сигналом «Предупреждение», то все спортсмены должны нести на себе индивидуальные средства обеспечения плавучести. Исключение делается на короткое время при замене или подгонке одежды или персонального снаряжения. </a:t>
            </a:r>
            <a:r>
              <a:rPr lang="ru-RU" dirty="0">
                <a:solidFill>
                  <a:srgbClr val="FF0000"/>
                </a:solidFill>
              </a:rPr>
              <a:t>Когда флаг «</a:t>
            </a:r>
            <a:r>
              <a:rPr lang="en-US" dirty="0">
                <a:solidFill>
                  <a:srgbClr val="FF0000"/>
                </a:solidFill>
              </a:rPr>
              <a:t>Y</a:t>
            </a:r>
            <a:r>
              <a:rPr lang="ru-RU" dirty="0">
                <a:solidFill>
                  <a:srgbClr val="FF0000"/>
                </a:solidFill>
              </a:rPr>
              <a:t>» показан на берегу, то это правило применятся все время, пока спортсмены находятся на воде. «Мокрые» и «сухие» гидрокостюмы не являются индивидуальными средствами обеспечения плавучести.</a:t>
            </a:r>
          </a:p>
          <a:p>
            <a:pPr>
              <a:buNone/>
            </a:pPr>
            <a:endParaRPr lang="en-US" dirty="0" smtClean="0"/>
          </a:p>
        </p:txBody>
      </p:sp>
      <p:pic>
        <p:nvPicPr>
          <p:cNvPr id="10" name="Содержимое 9" descr="a3.jpg"/>
          <p:cNvPicPr>
            <a:picLocks noGrp="1" noChangeAspect="1"/>
          </p:cNvPicPr>
          <p:nvPr>
            <p:ph sz="half" idx="2"/>
          </p:nvPr>
        </p:nvPicPr>
        <p:blipFill>
          <a:blip r:embed="rId2" cstate="print"/>
          <a:stretch>
            <a:fillRect/>
          </a:stretch>
        </p:blipFill>
        <p:spPr>
          <a:xfrm>
            <a:off x="5086096" y="1920875"/>
            <a:ext cx="3162807" cy="4433888"/>
          </a:xfrm>
        </p:spPr>
      </p:pic>
    </p:spTree>
    <p:extLst>
      <p:ext uri="{BB962C8B-B14F-4D97-AF65-F5344CB8AC3E}">
        <p14:creationId xmlns:p14="http://schemas.microsoft.com/office/powerpoint/2010/main" val="218729432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95536" y="908720"/>
            <a:ext cx="8229600" cy="938368"/>
          </a:xfrm>
        </p:spPr>
        <p:txBody>
          <a:bodyPr>
            <a:normAutofit fontScale="90000"/>
          </a:bodyPr>
          <a:lstStyle/>
          <a:p>
            <a:pPr algn="ctr"/>
            <a:r>
              <a:rPr lang="ru-RU" dirty="0" smtClean="0"/>
              <a:t/>
            </a:r>
            <a:br>
              <a:rPr lang="ru-RU" dirty="0" smtClean="0"/>
            </a:br>
            <a:r>
              <a:rPr lang="ru-RU" dirty="0" smtClean="0"/>
              <a:t/>
            </a:r>
            <a:br>
              <a:rPr lang="ru-RU" dirty="0" smtClean="0"/>
            </a:br>
            <a:r>
              <a:rPr lang="ru-RU" sz="4000" b="1" dirty="0" smtClean="0"/>
              <a:t>40		ИНДИВИДУАЛЬНЫЕ СРЕДСТВА ОБЕСПЕЧЕНИЯ ПЛАВУЧЕСТИ</a:t>
            </a:r>
            <a:endParaRPr lang="ru-RU" sz="4000" dirty="0"/>
          </a:p>
        </p:txBody>
      </p:sp>
      <p:sp>
        <p:nvSpPr>
          <p:cNvPr id="5" name="Содержимое 4"/>
          <p:cNvSpPr>
            <a:spLocks noGrp="1"/>
          </p:cNvSpPr>
          <p:nvPr>
            <p:ph sz="half" idx="1"/>
          </p:nvPr>
        </p:nvSpPr>
        <p:spPr/>
        <p:txBody>
          <a:bodyPr/>
          <a:lstStyle/>
          <a:p>
            <a:pPr>
              <a:buNone/>
            </a:pPr>
            <a:endParaRPr lang="en-US" dirty="0" smtClean="0"/>
          </a:p>
          <a:p>
            <a:pPr>
              <a:buNone/>
            </a:pPr>
            <a:endParaRPr lang="ru-RU" dirty="0" smtClean="0"/>
          </a:p>
          <a:p>
            <a:pPr>
              <a:buNone/>
            </a:pPr>
            <a:endParaRPr lang="ru-RU" dirty="0" smtClean="0"/>
          </a:p>
          <a:p>
            <a:pPr>
              <a:buNone/>
            </a:pPr>
            <a:r>
              <a:rPr lang="ru-RU" dirty="0" smtClean="0"/>
              <a:t>До или вместе с сигналом «Предупреждение»</a:t>
            </a:r>
          </a:p>
          <a:p>
            <a:pPr>
              <a:buNone/>
            </a:pPr>
            <a:r>
              <a:rPr lang="ru-RU" dirty="0" smtClean="0"/>
              <a:t>(Флаг класса или группы)</a:t>
            </a:r>
            <a:endParaRPr lang="ru-RU" dirty="0"/>
          </a:p>
        </p:txBody>
      </p:sp>
      <p:pic>
        <p:nvPicPr>
          <p:cNvPr id="10" name="Содержимое 9" descr="a3.jpg"/>
          <p:cNvPicPr>
            <a:picLocks noGrp="1" noChangeAspect="1"/>
          </p:cNvPicPr>
          <p:nvPr>
            <p:ph sz="half" idx="2"/>
          </p:nvPr>
        </p:nvPicPr>
        <p:blipFill>
          <a:blip r:embed="rId2" cstate="print"/>
          <a:stretch>
            <a:fillRect/>
          </a:stretch>
        </p:blipFill>
        <p:spPr>
          <a:xfrm>
            <a:off x="5086096" y="1920875"/>
            <a:ext cx="3162807" cy="4433888"/>
          </a:xfrm>
        </p:spPr>
      </p:pic>
      <p:pic>
        <p:nvPicPr>
          <p:cNvPr id="7" name="Рисунок 6"/>
          <p:cNvPicPr/>
          <p:nvPr/>
        </p:nvPicPr>
        <p:blipFill>
          <a:blip r:embed="rId3" cstate="print"/>
          <a:srcRect l="47443" t="52525" r="40878" b="40512"/>
          <a:stretch>
            <a:fillRect/>
          </a:stretch>
        </p:blipFill>
        <p:spPr bwMode="auto">
          <a:xfrm>
            <a:off x="755576" y="2132856"/>
            <a:ext cx="1050626" cy="888521"/>
          </a:xfrm>
          <a:prstGeom prst="rect">
            <a:avLst/>
          </a:prstGeom>
          <a:noFill/>
          <a:ln w="9525">
            <a:noFill/>
            <a:miter lim="800000"/>
            <a:headEnd/>
            <a:tailEnd/>
          </a:ln>
        </p:spPr>
      </p:pic>
      <p:sp>
        <p:nvSpPr>
          <p:cNvPr id="8" name="Стрелка вниз 7"/>
          <p:cNvSpPr/>
          <p:nvPr/>
        </p:nvSpPr>
        <p:spPr>
          <a:xfrm rot="10800000">
            <a:off x="2339752" y="2132856"/>
            <a:ext cx="504056"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3275856" y="270892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2526897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864096"/>
          </a:xfrm>
        </p:spPr>
        <p:txBody>
          <a:bodyPr>
            <a:normAutofit/>
          </a:bodyPr>
          <a:lstStyle/>
          <a:p>
            <a:r>
              <a:rPr lang="ru-RU" dirty="0" smtClean="0"/>
              <a:t>41 Посторонняя помощь</a:t>
            </a:r>
            <a:endParaRPr lang="ru-RU" dirty="0"/>
          </a:p>
        </p:txBody>
      </p:sp>
      <p:sp>
        <p:nvSpPr>
          <p:cNvPr id="3" name="Содержимое 2"/>
          <p:cNvSpPr>
            <a:spLocks noGrp="1"/>
          </p:cNvSpPr>
          <p:nvPr>
            <p:ph sz="half" idx="1"/>
          </p:nvPr>
        </p:nvSpPr>
        <p:spPr/>
        <p:txBody>
          <a:bodyPr/>
          <a:lstStyle/>
          <a:p>
            <a:pPr>
              <a:buNone/>
            </a:pPr>
            <a:r>
              <a:rPr lang="ru-RU" dirty="0" smtClean="0"/>
              <a:t>Можно:</a:t>
            </a:r>
          </a:p>
          <a:p>
            <a:pPr>
              <a:buNone/>
            </a:pPr>
            <a:r>
              <a:rPr lang="ru-RU" dirty="0" smtClean="0"/>
              <a:t>-Члену экипажа</a:t>
            </a:r>
          </a:p>
          <a:p>
            <a:pPr>
              <a:buNone/>
            </a:pPr>
            <a:r>
              <a:rPr lang="ru-RU" dirty="0" smtClean="0"/>
              <a:t>-Для расцепления после столкновения </a:t>
            </a:r>
          </a:p>
          <a:p>
            <a:pPr>
              <a:buFontTx/>
              <a:buChar char="-"/>
            </a:pPr>
            <a:r>
              <a:rPr lang="ru-RU" dirty="0" smtClean="0"/>
              <a:t>Информация, свободно доступная всем яхтам (см. случай ИСАФ 120)</a:t>
            </a:r>
          </a:p>
          <a:p>
            <a:pPr>
              <a:buFontTx/>
              <a:buChar char="-"/>
            </a:pPr>
            <a:r>
              <a:rPr lang="ru-RU" dirty="0" err="1" smtClean="0"/>
              <a:t>Незапрошенная</a:t>
            </a:r>
            <a:r>
              <a:rPr lang="ru-RU" dirty="0" smtClean="0"/>
              <a:t>, информация из любого источника</a:t>
            </a:r>
            <a:endParaRPr lang="ru-RU" dirty="0"/>
          </a:p>
        </p:txBody>
      </p:sp>
      <p:pic>
        <p:nvPicPr>
          <p:cNvPr id="7" name="Содержимое 6" descr="124-collisions_368.jpg"/>
          <p:cNvPicPr>
            <a:picLocks noGrp="1" noChangeAspect="1"/>
          </p:cNvPicPr>
          <p:nvPr>
            <p:ph sz="half" idx="2"/>
          </p:nvPr>
        </p:nvPicPr>
        <p:blipFill>
          <a:blip r:embed="rId2" cstate="print"/>
          <a:stretch>
            <a:fillRect/>
          </a:stretch>
        </p:blipFill>
        <p:spPr>
          <a:xfrm>
            <a:off x="4644008" y="2420888"/>
            <a:ext cx="4038600" cy="2742883"/>
          </a:xfrm>
        </p:spPr>
      </p:pic>
      <p:sp>
        <p:nvSpPr>
          <p:cNvPr id="6" name="Крест 5"/>
          <p:cNvSpPr/>
          <p:nvPr/>
        </p:nvSpPr>
        <p:spPr>
          <a:xfrm>
            <a:off x="3203848" y="2348880"/>
            <a:ext cx="432048" cy="432048"/>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6086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smtClean="0"/>
              <a:t>41 Посторонняя помощь</a:t>
            </a:r>
            <a:endParaRPr lang="ru-RU" dirty="0"/>
          </a:p>
        </p:txBody>
      </p:sp>
      <p:sp>
        <p:nvSpPr>
          <p:cNvPr id="6" name="Содержимое 5"/>
          <p:cNvSpPr>
            <a:spLocks noGrp="1"/>
          </p:cNvSpPr>
          <p:nvPr>
            <p:ph idx="1"/>
          </p:nvPr>
        </p:nvSpPr>
        <p:spPr/>
        <p:txBody>
          <a:bodyPr/>
          <a:lstStyle/>
          <a:p>
            <a:pPr>
              <a:buNone/>
            </a:pPr>
            <a:endParaRPr lang="ru-RU" dirty="0" smtClean="0"/>
          </a:p>
          <a:p>
            <a:pPr>
              <a:buNone/>
            </a:pPr>
            <a:endParaRPr lang="ru-RU" dirty="0" smtClean="0"/>
          </a:p>
          <a:p>
            <a:pPr>
              <a:buNone/>
            </a:pPr>
            <a:endParaRPr lang="ru-RU" dirty="0" smtClean="0"/>
          </a:p>
          <a:p>
            <a:pPr>
              <a:buNone/>
            </a:pPr>
            <a:endParaRPr lang="ru-RU" dirty="0" smtClean="0"/>
          </a:p>
          <a:p>
            <a:pPr>
              <a:buNone/>
            </a:pPr>
            <a:r>
              <a:rPr lang="ru-RU" dirty="0" smtClean="0"/>
              <a:t>Однако яхта, получившая значительное преимущество в гонке в результате помощи, оказанной по правилу 41(а), может быть опротестована и наказана. Наказание может быть меньше, чем дисквалификация. </a:t>
            </a:r>
          </a:p>
          <a:p>
            <a:pPr>
              <a:buNone/>
            </a:pPr>
            <a:endParaRPr lang="ru-RU" dirty="0"/>
          </a:p>
        </p:txBody>
      </p:sp>
      <p:sp>
        <p:nvSpPr>
          <p:cNvPr id="7" name="Крест 6"/>
          <p:cNvSpPr/>
          <p:nvPr/>
        </p:nvSpPr>
        <p:spPr>
          <a:xfrm>
            <a:off x="3563888" y="2204864"/>
            <a:ext cx="1440160" cy="1368152"/>
          </a:xfrm>
          <a:prstGeom prst="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0958256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pPr algn="ctr"/>
            <a:r>
              <a:rPr lang="ru-RU" dirty="0" smtClean="0"/>
              <a:t>42 Средства движения</a:t>
            </a:r>
            <a:endParaRPr lang="ru-RU" dirty="0"/>
          </a:p>
        </p:txBody>
      </p:sp>
      <p:sp>
        <p:nvSpPr>
          <p:cNvPr id="8" name="Содержимое 7"/>
          <p:cNvSpPr>
            <a:spLocks noGrp="1"/>
          </p:cNvSpPr>
          <p:nvPr>
            <p:ph idx="1"/>
          </p:nvPr>
        </p:nvSpPr>
        <p:spPr/>
        <p:txBody>
          <a:bodyPr>
            <a:normAutofit lnSpcReduction="10000"/>
          </a:bodyPr>
          <a:lstStyle/>
          <a:p>
            <a:pPr>
              <a:buNone/>
            </a:pPr>
            <a:r>
              <a:rPr lang="ru-RU" b="1" dirty="0" smtClean="0"/>
              <a:t>                                   Основное правило</a:t>
            </a:r>
            <a:endParaRPr lang="ru-RU" dirty="0" smtClean="0"/>
          </a:p>
          <a:p>
            <a:pPr>
              <a:buNone/>
            </a:pPr>
            <a:r>
              <a:rPr lang="ru-RU" dirty="0" smtClean="0"/>
              <a:t>За исключением разрешённого правилом 42.3 или 45, яхта должна</a:t>
            </a:r>
            <a:br>
              <a:rPr lang="ru-RU" dirty="0" smtClean="0"/>
            </a:br>
            <a:r>
              <a:rPr lang="ru-RU" dirty="0" smtClean="0"/>
              <a:t>соревноваться, используя только ветер и воду для увеличения, поддержания или уменьшения скорости. Члены экипажа яхты имеют право регулировать настройку парусов и корпуса и выполнять другие действия в соответствии с хорошей морской практикой, но не должны совершать иные движения туловищами, чтобы способствовать продвижению яхты.</a:t>
            </a:r>
          </a:p>
          <a:p>
            <a:pPr>
              <a:buNone/>
            </a:pPr>
            <a:endParaRPr lang="ru-RU" dirty="0"/>
          </a:p>
        </p:txBody>
      </p:sp>
    </p:spTree>
    <p:extLst>
      <p:ext uri="{BB962C8B-B14F-4D97-AF65-F5344CB8AC3E}">
        <p14:creationId xmlns:p14="http://schemas.microsoft.com/office/powerpoint/2010/main" val="86600533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852704"/>
          </a:xfrm>
        </p:spPr>
        <p:txBody>
          <a:bodyPr/>
          <a:lstStyle/>
          <a:p>
            <a:pPr algn="ctr"/>
            <a:r>
              <a:rPr lang="ru-RU" dirty="0" smtClean="0"/>
              <a:t>Исключения</a:t>
            </a:r>
            <a:endParaRPr lang="ru-RU" dirty="0"/>
          </a:p>
        </p:txBody>
      </p:sp>
      <p:pic>
        <p:nvPicPr>
          <p:cNvPr id="4" name="Содержимое 3" descr="images.jpg"/>
          <p:cNvPicPr>
            <a:picLocks noGrp="1" noChangeAspect="1"/>
          </p:cNvPicPr>
          <p:nvPr>
            <p:ph idx="1"/>
          </p:nvPr>
        </p:nvPicPr>
        <p:blipFill>
          <a:blip r:embed="rId2" cstate="print"/>
          <a:stretch>
            <a:fillRect/>
          </a:stretch>
        </p:blipFill>
        <p:spPr>
          <a:xfrm>
            <a:off x="5292080" y="2348880"/>
            <a:ext cx="2924175" cy="2448272"/>
          </a:xfrm>
        </p:spPr>
      </p:pic>
      <p:sp>
        <p:nvSpPr>
          <p:cNvPr id="5" name="Прямоугольник 4"/>
          <p:cNvSpPr/>
          <p:nvPr/>
        </p:nvSpPr>
        <p:spPr>
          <a:xfrm>
            <a:off x="467544" y="2132856"/>
            <a:ext cx="6390456" cy="6186309"/>
          </a:xfrm>
          <a:prstGeom prst="rect">
            <a:avLst/>
          </a:prstGeom>
        </p:spPr>
        <p:txBody>
          <a:bodyPr wrap="square">
            <a:spAutoFit/>
          </a:bodyPr>
          <a:lstStyle/>
          <a:p>
            <a:endParaRPr lang="ru-RU" dirty="0" smtClean="0"/>
          </a:p>
          <a:p>
            <a:r>
              <a:rPr lang="ru-RU" dirty="0" smtClean="0"/>
              <a:t>…</a:t>
            </a:r>
          </a:p>
          <a:p>
            <a:r>
              <a:rPr lang="ru-RU" dirty="0" smtClean="0"/>
              <a:t>(</a:t>
            </a:r>
            <a:r>
              <a:rPr lang="en-US" dirty="0" smtClean="0"/>
              <a:t>g) </a:t>
            </a:r>
            <a:r>
              <a:rPr lang="ru-RU" dirty="0" smtClean="0"/>
              <a:t>Помощь </a:t>
            </a:r>
            <a:r>
              <a:rPr lang="ru-RU" dirty="0" smtClean="0"/>
              <a:t>лицу или судну </a:t>
            </a:r>
            <a:r>
              <a:rPr lang="ru-RU" dirty="0" smtClean="0"/>
              <a:t>в опасности</a:t>
            </a:r>
          </a:p>
          <a:p>
            <a:endParaRPr lang="ru-RU" dirty="0" smtClean="0"/>
          </a:p>
          <a:p>
            <a:endParaRPr lang="ru-RU" dirty="0" smtClean="0"/>
          </a:p>
          <a:p>
            <a:r>
              <a:rPr lang="en-US" dirty="0" smtClean="0"/>
              <a:t>(h) </a:t>
            </a:r>
            <a:r>
              <a:rPr lang="ru-RU" dirty="0" smtClean="0"/>
              <a:t>Если вы столкнулись с другим</a:t>
            </a:r>
          </a:p>
          <a:p>
            <a:pPr>
              <a:buNone/>
            </a:pPr>
            <a:r>
              <a:rPr lang="ru-RU" dirty="0" smtClean="0"/>
              <a:t> судном или сели на мель (кроме двигателя)</a:t>
            </a:r>
          </a:p>
          <a:p>
            <a:pPr>
              <a:buNone/>
            </a:pPr>
            <a:endParaRPr lang="ru-RU" dirty="0" smtClean="0"/>
          </a:p>
          <a:p>
            <a:pPr>
              <a:buNone/>
            </a:pPr>
            <a:endParaRPr lang="ru-RU" dirty="0" smtClean="0"/>
          </a:p>
          <a:p>
            <a:pPr>
              <a:buNone/>
            </a:pPr>
            <a:endParaRPr lang="ru-RU" dirty="0" smtClean="0"/>
          </a:p>
          <a:p>
            <a:pPr>
              <a:buNone/>
            </a:pPr>
            <a:endParaRPr lang="ru-RU" dirty="0" smtClean="0"/>
          </a:p>
          <a:p>
            <a:r>
              <a:rPr lang="en-US" dirty="0" smtClean="0"/>
              <a:t>(</a:t>
            </a:r>
            <a:r>
              <a:rPr lang="en-US" dirty="0" err="1" smtClean="0"/>
              <a:t>i</a:t>
            </a:r>
            <a:r>
              <a:rPr lang="en-US" dirty="0" smtClean="0"/>
              <a:t>) </a:t>
            </a:r>
            <a:r>
              <a:rPr lang="ru-RU" dirty="0" smtClean="0"/>
              <a:t>ГИ может разрешить использование двигателя</a:t>
            </a:r>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smtClean="0"/>
          </a:p>
          <a:p>
            <a:endParaRPr lang="ru-RU" dirty="0"/>
          </a:p>
        </p:txBody>
      </p:sp>
    </p:spTree>
    <p:extLst>
      <p:ext uri="{BB962C8B-B14F-4D97-AF65-F5344CB8AC3E}">
        <p14:creationId xmlns:p14="http://schemas.microsoft.com/office/powerpoint/2010/main" val="173537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anim calcmode="lin" valueType="num">
                                      <p:cBhvr additive="base">
                                        <p:cTn id="1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5" end="5"/>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 calcmode="lin" valueType="num">
                                      <p:cBhvr additive="base">
                                        <p:cTn id="1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checkerboard(across)">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xEl>
                                              <p:pRg st="11" end="11"/>
                                            </p:txEl>
                                          </p:spTgt>
                                        </p:tgtEl>
                                        <p:attrNameLst>
                                          <p:attrName>style.visibility</p:attrName>
                                        </p:attrNameLst>
                                      </p:cBhvr>
                                      <p:to>
                                        <p:strVal val="visible"/>
                                      </p:to>
                                    </p:set>
                                    <p:anim calcmode="lin" valueType="num">
                                      <p:cBhvr additive="base">
                                        <p:cTn id="28"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44 </a:t>
            </a:r>
            <a:r>
              <a:rPr lang="ru-RU" dirty="0" smtClean="0"/>
              <a:t>Наказания, выполняемые сразу после инцидента</a:t>
            </a:r>
            <a:endParaRPr lang="ru-RU" dirty="0"/>
          </a:p>
        </p:txBody>
      </p:sp>
      <p:sp>
        <p:nvSpPr>
          <p:cNvPr id="3" name="Содержимое 2"/>
          <p:cNvSpPr>
            <a:spLocks noGrp="1"/>
          </p:cNvSpPr>
          <p:nvPr>
            <p:ph idx="1"/>
          </p:nvPr>
        </p:nvSpPr>
        <p:spPr>
          <a:xfrm>
            <a:off x="457200" y="2636912"/>
            <a:ext cx="8229600" cy="3687688"/>
          </a:xfrm>
        </p:spPr>
        <p:txBody>
          <a:bodyPr/>
          <a:lstStyle/>
          <a:p>
            <a:r>
              <a:rPr lang="ru-RU" dirty="0" smtClean="0"/>
              <a:t>Один оборот включает в себя один оборот оверштаг и один оборот фордевинд, выполняемые в одном направлении</a:t>
            </a:r>
          </a:p>
          <a:p>
            <a:r>
              <a:rPr lang="ru-RU" dirty="0" smtClean="0"/>
              <a:t>За нарушение части 2 – «Наказание в два оборота»</a:t>
            </a:r>
          </a:p>
          <a:p>
            <a:r>
              <a:rPr lang="ru-RU" dirty="0" smtClean="0"/>
              <a:t>За касание знака – «Наказание в один оборот»</a:t>
            </a:r>
            <a:endParaRPr lang="ru-RU" dirty="0"/>
          </a:p>
        </p:txBody>
      </p:sp>
    </p:spTree>
    <p:extLst>
      <p:ext uri="{BB962C8B-B14F-4D97-AF65-F5344CB8AC3E}">
        <p14:creationId xmlns:p14="http://schemas.microsoft.com/office/powerpoint/2010/main" val="205651594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Правило 45</a:t>
            </a:r>
            <a:endParaRPr lang="ru-RU" dirty="0"/>
          </a:p>
        </p:txBody>
      </p:sp>
      <p:sp>
        <p:nvSpPr>
          <p:cNvPr id="3" name="Содержимое 2"/>
          <p:cNvSpPr>
            <a:spLocks noGrp="1"/>
          </p:cNvSpPr>
          <p:nvPr>
            <p:ph idx="1"/>
          </p:nvPr>
        </p:nvSpPr>
        <p:spPr/>
        <p:txBody>
          <a:bodyPr/>
          <a:lstStyle/>
          <a:p>
            <a:r>
              <a:rPr lang="ru-RU" dirty="0" smtClean="0"/>
              <a:t>Позволяет яхте становиться на якорь во время гонки</a:t>
            </a:r>
          </a:p>
          <a:p>
            <a:r>
              <a:rPr lang="ru-RU" dirty="0" smtClean="0"/>
              <a:t>Позволяет экипажу становиться на дно</a:t>
            </a:r>
          </a:p>
          <a:p>
            <a:endParaRPr lang="ru-RU" dirty="0"/>
          </a:p>
          <a:p>
            <a:r>
              <a:rPr lang="ru-RU" dirty="0" smtClean="0"/>
              <a:t>Нельзя остановиться, привязавшись к бую. </a:t>
            </a:r>
            <a:endParaRPr lang="ru-RU" dirty="0"/>
          </a:p>
        </p:txBody>
      </p:sp>
    </p:spTree>
    <p:extLst>
      <p:ext uri="{BB962C8B-B14F-4D97-AF65-F5344CB8AC3E}">
        <p14:creationId xmlns:p14="http://schemas.microsoft.com/office/powerpoint/2010/main" val="308213995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Правило 46</a:t>
            </a:r>
            <a:endParaRPr lang="ru-RU" dirty="0"/>
          </a:p>
        </p:txBody>
      </p:sp>
      <p:sp>
        <p:nvSpPr>
          <p:cNvPr id="3" name="Содержимое 2"/>
          <p:cNvSpPr>
            <a:spLocks noGrp="1"/>
          </p:cNvSpPr>
          <p:nvPr>
            <p:ph idx="1"/>
          </p:nvPr>
        </p:nvSpPr>
        <p:spPr/>
        <p:txBody>
          <a:bodyPr/>
          <a:lstStyle/>
          <a:p>
            <a:r>
              <a:rPr lang="ru-RU" dirty="0" smtClean="0"/>
              <a:t>На борту яхты должно находиться ответственное лицо, назначенное лицом, или организацией, заявившего яхту на соревнование</a:t>
            </a:r>
            <a:endParaRPr lang="ru-RU" dirty="0"/>
          </a:p>
        </p:txBody>
      </p:sp>
    </p:spTree>
    <p:extLst>
      <p:ext uri="{BB962C8B-B14F-4D97-AF65-F5344CB8AC3E}">
        <p14:creationId xmlns:p14="http://schemas.microsoft.com/office/powerpoint/2010/main" val="232584927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47 Ограничение на оборудование и экипаж</a:t>
            </a:r>
            <a:endParaRPr lang="ru-RU" dirty="0"/>
          </a:p>
        </p:txBody>
      </p:sp>
      <p:sp>
        <p:nvSpPr>
          <p:cNvPr id="5" name="Содержимое 4"/>
          <p:cNvSpPr>
            <a:spLocks noGrp="1"/>
          </p:cNvSpPr>
          <p:nvPr>
            <p:ph sz="half" idx="1"/>
          </p:nvPr>
        </p:nvSpPr>
        <p:spPr>
          <a:xfrm>
            <a:off x="457200" y="1920085"/>
            <a:ext cx="8003232" cy="4434840"/>
          </a:xfrm>
        </p:spPr>
        <p:txBody>
          <a:bodyPr>
            <a:normAutofit/>
          </a:bodyPr>
          <a:lstStyle/>
          <a:p>
            <a:pPr>
              <a:buNone/>
            </a:pPr>
            <a:r>
              <a:rPr lang="ru-RU" sz="2000" dirty="0" smtClean="0"/>
              <a:t>- Это правило запрещает использовать какое-либо оборудование, которое не находилось на ее борту в момент сигнала «Подготовительный» (4 мин) </a:t>
            </a:r>
          </a:p>
          <a:p>
            <a:pPr>
              <a:buNone/>
            </a:pPr>
            <a:endParaRPr lang="ru-RU" sz="2000" dirty="0" smtClean="0"/>
          </a:p>
          <a:p>
            <a:pPr>
              <a:buNone/>
            </a:pPr>
            <a:endParaRPr lang="ru-RU" sz="2000" dirty="0" smtClean="0"/>
          </a:p>
          <a:p>
            <a:pPr>
              <a:buNone/>
            </a:pPr>
            <a:endParaRPr lang="ru-RU" sz="2000" dirty="0" smtClean="0"/>
          </a:p>
          <a:p>
            <a:pPr>
              <a:buNone/>
            </a:pPr>
            <a:endParaRPr lang="ru-RU" sz="2000" dirty="0" smtClean="0"/>
          </a:p>
          <a:p>
            <a:pPr>
              <a:buNone/>
            </a:pPr>
            <a:endParaRPr lang="ru-RU" sz="2000" dirty="0" smtClean="0"/>
          </a:p>
          <a:p>
            <a:pPr>
              <a:buNone/>
            </a:pPr>
            <a:endParaRPr lang="ru-RU" sz="2000" dirty="0" smtClean="0"/>
          </a:p>
          <a:p>
            <a:pPr>
              <a:buNone/>
            </a:pPr>
            <a:endParaRPr lang="ru-RU" sz="2000" dirty="0" smtClean="0"/>
          </a:p>
          <a:p>
            <a:pPr>
              <a:buNone/>
            </a:pPr>
            <a:r>
              <a:rPr lang="ru-RU" sz="2000" dirty="0" smtClean="0"/>
              <a:t>- Если член экипажа выпал за борт, вы обязаны поднять его на борт, прежде чем продолжите гонку</a:t>
            </a:r>
            <a:endParaRPr lang="ru-RU" sz="2000" dirty="0"/>
          </a:p>
        </p:txBody>
      </p:sp>
      <p:pic>
        <p:nvPicPr>
          <p:cNvPr id="2050" name="Picture 2" descr="C:\Documents and Settings\1\Рабочий стол\лекция для рулевых\человек за бортом.jpg"/>
          <p:cNvPicPr>
            <a:picLocks noGrp="1" noChangeAspect="1" noChangeArrowheads="1"/>
          </p:cNvPicPr>
          <p:nvPr>
            <p:ph sz="half" idx="2"/>
          </p:nvPr>
        </p:nvPicPr>
        <p:blipFill>
          <a:blip r:embed="rId2" cstate="print"/>
          <a:srcRect/>
          <a:stretch>
            <a:fillRect/>
          </a:stretch>
        </p:blipFill>
        <p:spPr bwMode="auto">
          <a:xfrm>
            <a:off x="2987824" y="2996952"/>
            <a:ext cx="3333750" cy="2247900"/>
          </a:xfrm>
          <a:prstGeom prst="rect">
            <a:avLst/>
          </a:prstGeom>
          <a:noFill/>
        </p:spPr>
      </p:pic>
    </p:spTree>
    <p:extLst>
      <p:ext uri="{BB962C8B-B14F-4D97-AF65-F5344CB8AC3E}">
        <p14:creationId xmlns:p14="http://schemas.microsoft.com/office/powerpoint/2010/main" val="279008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blinds(horizontal)">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xEl>
                                              <p:pRg st="8" end="8"/>
                                            </p:txEl>
                                          </p:spTgt>
                                        </p:tgtEl>
                                        <p:attrNameLst>
                                          <p:attrName>style.visibility</p:attrName>
                                        </p:attrNameLst>
                                      </p:cBhvr>
                                      <p:to>
                                        <p:strVal val="visible"/>
                                      </p:to>
                                    </p:set>
                                    <p:anim calcmode="lin" valueType="num">
                                      <p:cBhvr additive="base">
                                        <p:cTn id="18"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008112"/>
          </a:xfrm>
        </p:spPr>
        <p:txBody>
          <a:bodyPr>
            <a:normAutofit/>
          </a:bodyPr>
          <a:lstStyle/>
          <a:p>
            <a:pPr algn="ctr"/>
            <a:r>
              <a:rPr lang="ru-RU" dirty="0" smtClean="0"/>
              <a:t>        Правило 49 </a:t>
            </a:r>
            <a:endParaRPr lang="ru-RU" dirty="0"/>
          </a:p>
        </p:txBody>
      </p:sp>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84436" y="1935163"/>
            <a:ext cx="6775128" cy="438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222901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008112"/>
          </a:xfrm>
        </p:spPr>
        <p:txBody>
          <a:bodyPr>
            <a:normAutofit/>
          </a:bodyPr>
          <a:lstStyle/>
          <a:p>
            <a:pPr algn="ctr"/>
            <a:r>
              <a:rPr lang="ru-RU" dirty="0" smtClean="0"/>
              <a:t>         Случай 36 ИСАФ </a:t>
            </a:r>
            <a:endParaRPr lang="ru-RU"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763688" y="1988840"/>
            <a:ext cx="4676923" cy="3626468"/>
          </a:xfrm>
          <a:prstGeom prst="rect">
            <a:avLst/>
          </a:prstGeom>
          <a:noFill/>
          <a:ln w="9525">
            <a:noFill/>
            <a:miter lim="800000"/>
            <a:headEnd/>
            <a:tailEnd/>
          </a:ln>
        </p:spPr>
      </p:pic>
    </p:spTree>
    <p:extLst>
      <p:ext uri="{BB962C8B-B14F-4D97-AF65-F5344CB8AC3E}">
        <p14:creationId xmlns:p14="http://schemas.microsoft.com/office/powerpoint/2010/main" val="272609622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Правило 50</a:t>
            </a:r>
            <a:endParaRPr lang="ru-RU" dirty="0"/>
          </a:p>
        </p:txBody>
      </p:sp>
      <p:sp>
        <p:nvSpPr>
          <p:cNvPr id="3" name="Содержимое 2"/>
          <p:cNvSpPr>
            <a:spLocks noGrp="1"/>
          </p:cNvSpPr>
          <p:nvPr>
            <p:ph idx="1"/>
          </p:nvPr>
        </p:nvSpPr>
        <p:spPr/>
        <p:txBody>
          <a:bodyPr>
            <a:normAutofit/>
          </a:bodyPr>
          <a:lstStyle/>
          <a:p>
            <a:pPr>
              <a:buFontTx/>
              <a:buChar char="-"/>
            </a:pPr>
            <a:r>
              <a:rPr lang="ru-RU" dirty="0" smtClean="0"/>
              <a:t>Одновременно можно нести только один грот и один спинакер </a:t>
            </a:r>
          </a:p>
          <a:p>
            <a:pPr>
              <a:buFontTx/>
              <a:buChar char="-"/>
            </a:pPr>
            <a:r>
              <a:rPr lang="ru-RU" dirty="0" smtClean="0"/>
              <a:t>На время замены можно нести </a:t>
            </a:r>
            <a:r>
              <a:rPr lang="ru-RU" dirty="0" err="1" smtClean="0"/>
              <a:t>нести</a:t>
            </a:r>
            <a:r>
              <a:rPr lang="ru-RU" dirty="0" smtClean="0"/>
              <a:t> два передних паруса</a:t>
            </a:r>
          </a:p>
          <a:p>
            <a:pPr>
              <a:buFontTx/>
              <a:buChar char="-"/>
            </a:pPr>
            <a:r>
              <a:rPr lang="ru-RU" dirty="0" smtClean="0"/>
              <a:t>Только один спинакер-гик или рей может быть использован, кроме периода выполнения поворота оверштаг или фордевинд</a:t>
            </a:r>
          </a:p>
          <a:p>
            <a:pPr>
              <a:buFontTx/>
              <a:buChar char="-"/>
            </a:pPr>
            <a:r>
              <a:rPr lang="ru-RU" dirty="0" smtClean="0"/>
              <a:t>При использовании гик(рей) должен быть прикреплен к мачте </a:t>
            </a:r>
          </a:p>
          <a:p>
            <a:pPr>
              <a:buFontTx/>
              <a:buChar char="-"/>
            </a:pPr>
            <a:r>
              <a:rPr lang="ru-RU" dirty="0" smtClean="0"/>
              <a:t>Запрещено использовать аутригеры </a:t>
            </a:r>
          </a:p>
        </p:txBody>
      </p:sp>
    </p:spTree>
    <p:extLst>
      <p:ext uri="{BB962C8B-B14F-4D97-AF65-F5344CB8AC3E}">
        <p14:creationId xmlns:p14="http://schemas.microsoft.com/office/powerpoint/2010/main" val="118488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20656"/>
          </a:xfrm>
        </p:spPr>
        <p:txBody>
          <a:bodyPr>
            <a:normAutofit fontScale="90000"/>
          </a:bodyPr>
          <a:lstStyle/>
          <a:p>
            <a:r>
              <a:rPr lang="ru-RU" dirty="0" smtClean="0"/>
              <a:t>Правило 50</a:t>
            </a:r>
            <a:endParaRPr lang="ru-RU"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26159" y="1268761"/>
            <a:ext cx="3791879" cy="5055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98846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420656"/>
          </a:xfrm>
        </p:spPr>
        <p:txBody>
          <a:bodyPr>
            <a:normAutofit fontScale="90000"/>
          </a:bodyPr>
          <a:lstStyle/>
          <a:p>
            <a:r>
              <a:rPr lang="ru-RU" dirty="0" smtClean="0"/>
              <a:t>Правило 50</a:t>
            </a:r>
            <a:endParaRPr lang="ru-RU"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45709" y="1935163"/>
            <a:ext cx="5852582" cy="438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014700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Правила 51-55</a:t>
            </a:r>
            <a:endParaRPr lang="ru-RU" dirty="0"/>
          </a:p>
        </p:txBody>
      </p:sp>
      <p:sp>
        <p:nvSpPr>
          <p:cNvPr id="3" name="Содержимое 2"/>
          <p:cNvSpPr>
            <a:spLocks noGrp="1"/>
          </p:cNvSpPr>
          <p:nvPr>
            <p:ph idx="1"/>
          </p:nvPr>
        </p:nvSpPr>
        <p:spPr/>
        <p:txBody>
          <a:bodyPr>
            <a:normAutofit/>
          </a:bodyPr>
          <a:lstStyle/>
          <a:p>
            <a:pPr>
              <a:buFontTx/>
              <a:buChar char="-"/>
            </a:pPr>
            <a:endParaRPr lang="ru-RU" dirty="0" smtClean="0"/>
          </a:p>
          <a:p>
            <a:pPr>
              <a:buFontTx/>
              <a:buChar char="-"/>
            </a:pPr>
            <a:r>
              <a:rPr lang="ru-RU" dirty="0" smtClean="0"/>
              <a:t>Перемещаемый балласт запрещен</a:t>
            </a:r>
          </a:p>
          <a:p>
            <a:pPr>
              <a:buFontTx/>
              <a:buChar char="-"/>
            </a:pPr>
            <a:r>
              <a:rPr lang="ru-RU" dirty="0" smtClean="0"/>
              <a:t>Для управления яхтой можно использовать только физическую силу</a:t>
            </a:r>
          </a:p>
          <a:p>
            <a:pPr>
              <a:buFontTx/>
              <a:buChar char="-"/>
            </a:pPr>
            <a:r>
              <a:rPr lang="ru-RU" dirty="0" smtClean="0"/>
              <a:t>Нельзя выливать за борт никакую жидкость для улучшения структуры потока воды</a:t>
            </a:r>
          </a:p>
          <a:p>
            <a:pPr>
              <a:buFontTx/>
              <a:buChar char="-"/>
            </a:pPr>
            <a:r>
              <a:rPr lang="ru-RU" dirty="0" smtClean="0"/>
              <a:t>Нельзя выбрасывать мусор </a:t>
            </a:r>
            <a:endParaRPr lang="ru-RU" dirty="0"/>
          </a:p>
        </p:txBody>
      </p:sp>
    </p:spTree>
    <p:extLst>
      <p:ext uri="{BB962C8B-B14F-4D97-AF65-F5344CB8AC3E}">
        <p14:creationId xmlns:p14="http://schemas.microsoft.com/office/powerpoint/2010/main" val="155607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764704"/>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smtClean="0"/>
              <a:t>Приложение </a:t>
            </a:r>
            <a:r>
              <a:rPr lang="en-US" sz="2800" dirty="0" smtClean="0"/>
              <a:t>S </a:t>
            </a:r>
            <a:r>
              <a:rPr lang="ru-RU" sz="2800" dirty="0" smtClean="0"/>
              <a:t>СТАНДАРТНАЯ ГОНОЧНАЯ ИНСТРУКЦИЯЧ</a:t>
            </a:r>
            <a:endParaRPr lang="ru-RU" sz="2800" dirty="0"/>
          </a:p>
        </p:txBody>
      </p:sp>
      <p:sp>
        <p:nvSpPr>
          <p:cNvPr id="5" name="Прямоугольник 4"/>
          <p:cNvSpPr/>
          <p:nvPr/>
        </p:nvSpPr>
        <p:spPr>
          <a:xfrm>
            <a:off x="971600" y="1988840"/>
            <a:ext cx="7704856" cy="1859740"/>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ndParaRPr>
          </a:p>
          <a:p>
            <a:pPr algn="just">
              <a:lnSpc>
                <a:spcPct val="115000"/>
              </a:lnSpc>
              <a:spcBef>
                <a:spcPts val="600"/>
              </a:spcBef>
              <a:tabLst>
                <a:tab pos="450215" algn="l"/>
              </a:tabLst>
            </a:pPr>
            <a:endParaRPr lang="ru-RU" dirty="0">
              <a:solidFill>
                <a:srgbClr val="FF0000"/>
              </a:solidFill>
            </a:endParaRPr>
          </a:p>
          <a:p>
            <a:endParaRPr lang="ru-RU" sz="2100" dirty="0" smtClean="0">
              <a:solidFill>
                <a:prstClr val="white"/>
              </a:solidFill>
              <a:effectLst>
                <a:outerShdw blurRad="38100" dist="38100" dir="2700000" algn="tl">
                  <a:srgbClr val="000000">
                    <a:alpha val="43137"/>
                  </a:srgbClr>
                </a:outerShdw>
              </a:effectLst>
            </a:endParaRPr>
          </a:p>
          <a:p>
            <a:pPr algn="just">
              <a:lnSpc>
                <a:spcPct val="115000"/>
              </a:lnSpc>
              <a:spcBef>
                <a:spcPts val="600"/>
              </a:spcBef>
              <a:tabLst>
                <a:tab pos="450215" algn="l"/>
              </a:tabLst>
            </a:pPr>
            <a:r>
              <a:rPr lang="ru-RU" dirty="0" smtClean="0">
                <a:solidFill>
                  <a:srgbClr val="FF0000"/>
                </a:solidFill>
              </a:rPr>
              <a:t> </a:t>
            </a:r>
          </a:p>
          <a:p>
            <a:pPr marL="342900" indent="-342900">
              <a:buFontTx/>
              <a:buAutoNum type="arabicPeriod"/>
            </a:pPr>
            <a:endParaRPr lang="ru-RU" dirty="0">
              <a:solidFill>
                <a:prstClr val="white"/>
              </a:solidFill>
            </a:endParaRPr>
          </a:p>
        </p:txBody>
      </p:sp>
      <p:sp>
        <p:nvSpPr>
          <p:cNvPr id="4" name="Прямоугольник 3"/>
          <p:cNvSpPr/>
          <p:nvPr/>
        </p:nvSpPr>
        <p:spPr>
          <a:xfrm>
            <a:off x="971600" y="2555918"/>
            <a:ext cx="7344816" cy="3785652"/>
          </a:xfrm>
          <a:prstGeom prst="rect">
            <a:avLst/>
          </a:prstGeom>
        </p:spPr>
        <p:txBody>
          <a:bodyPr wrap="square">
            <a:spAutoFit/>
          </a:bodyPr>
          <a:lstStyle/>
          <a:p>
            <a:r>
              <a:rPr lang="ru-RU" sz="2400" i="1" dirty="0"/>
              <a:t>Эта стандартная гоночная инструкция может быть использована на соревнованиях вместо напечатанной для каждой яхты гоночной инструкции. Для этого укажите в положении о соревновании, что «Гоночная инструкция будет состоять из инструкции Приложения </a:t>
            </a:r>
            <a:r>
              <a:rPr lang="en-US" sz="2400" i="1" dirty="0"/>
              <a:t>S</a:t>
            </a:r>
            <a:r>
              <a:rPr lang="ru-RU" sz="2400" i="1" dirty="0"/>
              <a:t> ППГ «Стандартная гоночная инструкция» и дополнительных пунктов гоночной инструкции, которые будут опубликованы на доске официальных объявлений, расположенной ___________».</a:t>
            </a:r>
            <a:endParaRPr lang="ru-RU" sz="2400" dirty="0"/>
          </a:p>
        </p:txBody>
      </p:sp>
    </p:spTree>
    <p:extLst>
      <p:ext uri="{BB962C8B-B14F-4D97-AF65-F5344CB8AC3E}">
        <p14:creationId xmlns:p14="http://schemas.microsoft.com/office/powerpoint/2010/main" val="341847544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32656" y="764704"/>
            <a:ext cx="7543800" cy="1130424"/>
          </a:xfrm>
        </p:spPr>
        <p:txBody>
          <a:bodyPr/>
          <a:lstStyle/>
          <a:p>
            <a:pPr algn="ctr"/>
            <a:r>
              <a:rPr lang="ru-RU" sz="3600" dirty="0" smtClean="0"/>
              <a:t/>
            </a:r>
            <a:br>
              <a:rPr lang="ru-RU" sz="3600" dirty="0" smtClean="0"/>
            </a:br>
            <a:r>
              <a:rPr lang="ru-RU" sz="3600" dirty="0" smtClean="0"/>
              <a:t>ППГ 2017-2020</a:t>
            </a:r>
            <a:br>
              <a:rPr lang="ru-RU" sz="3600" dirty="0" smtClean="0"/>
            </a:br>
            <a:r>
              <a:rPr lang="ru-RU" sz="3600" dirty="0" smtClean="0"/>
              <a:t> </a:t>
            </a:r>
            <a:r>
              <a:rPr lang="ru-RU" sz="2800" dirty="0" smtClean="0"/>
              <a:t>Основные </a:t>
            </a:r>
            <a:r>
              <a:rPr lang="ru-RU" sz="2800" dirty="0"/>
              <a:t>изменения</a:t>
            </a:r>
            <a:br>
              <a:rPr lang="ru-RU" sz="2800" dirty="0"/>
            </a:br>
            <a:r>
              <a:rPr lang="ru-RU" sz="2800" dirty="0" smtClean="0">
                <a:solidFill>
                  <a:srgbClr val="FF0000"/>
                </a:solidFill>
              </a:rPr>
              <a:t>Приложение </a:t>
            </a:r>
            <a:r>
              <a:rPr lang="ru-RU" sz="2800" dirty="0" smtClean="0">
                <a:solidFill>
                  <a:srgbClr val="FF0000"/>
                </a:solidFill>
              </a:rPr>
              <a:t>Т  АРБИТРАЖ</a:t>
            </a:r>
            <a:endParaRPr lang="ru-RU" sz="2800" dirty="0">
              <a:solidFill>
                <a:srgbClr val="FF0000"/>
              </a:solidFill>
            </a:endParaRPr>
          </a:p>
        </p:txBody>
      </p:sp>
      <p:sp>
        <p:nvSpPr>
          <p:cNvPr id="5" name="Прямоугольник 4"/>
          <p:cNvSpPr/>
          <p:nvPr/>
        </p:nvSpPr>
        <p:spPr>
          <a:xfrm>
            <a:off x="971600" y="1988840"/>
            <a:ext cx="7704856" cy="1859740"/>
          </a:xfrm>
          <a:prstGeom prst="rect">
            <a:avLst/>
          </a:prstGeom>
        </p:spPr>
        <p:txBody>
          <a:bodyPr wrap="square">
            <a:spAutoFit/>
          </a:bodyPr>
          <a:lstStyle/>
          <a:p>
            <a:endParaRPr lang="ru-RU" sz="2100" dirty="0" smtClean="0">
              <a:solidFill>
                <a:prstClr val="white"/>
              </a:solidFill>
              <a:effectLst>
                <a:outerShdw blurRad="38100" dist="38100" dir="2700000" algn="tl">
                  <a:srgbClr val="000000">
                    <a:alpha val="43137"/>
                  </a:srgbClr>
                </a:outerShdw>
              </a:effectLst>
            </a:endParaRPr>
          </a:p>
          <a:p>
            <a:pPr algn="just">
              <a:lnSpc>
                <a:spcPct val="115000"/>
              </a:lnSpc>
              <a:spcBef>
                <a:spcPts val="600"/>
              </a:spcBef>
              <a:tabLst>
                <a:tab pos="450215" algn="l"/>
              </a:tabLst>
            </a:pPr>
            <a:endParaRPr lang="ru-RU" dirty="0">
              <a:solidFill>
                <a:srgbClr val="FF0000"/>
              </a:solidFill>
            </a:endParaRPr>
          </a:p>
          <a:p>
            <a:endParaRPr lang="ru-RU" sz="2100" dirty="0" smtClean="0">
              <a:solidFill>
                <a:prstClr val="white"/>
              </a:solidFill>
              <a:effectLst>
                <a:outerShdw blurRad="38100" dist="38100" dir="2700000" algn="tl">
                  <a:srgbClr val="000000">
                    <a:alpha val="43137"/>
                  </a:srgbClr>
                </a:outerShdw>
              </a:effectLst>
            </a:endParaRPr>
          </a:p>
          <a:p>
            <a:pPr algn="just">
              <a:lnSpc>
                <a:spcPct val="115000"/>
              </a:lnSpc>
              <a:spcBef>
                <a:spcPts val="600"/>
              </a:spcBef>
              <a:tabLst>
                <a:tab pos="450215" algn="l"/>
              </a:tabLst>
            </a:pPr>
            <a:r>
              <a:rPr lang="ru-RU" dirty="0" smtClean="0">
                <a:solidFill>
                  <a:srgbClr val="FF0000"/>
                </a:solidFill>
              </a:rPr>
              <a:t> </a:t>
            </a:r>
          </a:p>
          <a:p>
            <a:pPr marL="342900" indent="-342900">
              <a:buFontTx/>
              <a:buAutoNum type="arabicPeriod"/>
            </a:pPr>
            <a:endParaRPr lang="ru-RU" dirty="0">
              <a:solidFill>
                <a:prstClr val="white"/>
              </a:solidFill>
            </a:endParaRPr>
          </a:p>
        </p:txBody>
      </p:sp>
      <p:sp>
        <p:nvSpPr>
          <p:cNvPr id="4" name="Прямоугольник 3"/>
          <p:cNvSpPr/>
          <p:nvPr/>
        </p:nvSpPr>
        <p:spPr>
          <a:xfrm>
            <a:off x="971600" y="1976142"/>
            <a:ext cx="7488832" cy="3970318"/>
          </a:xfrm>
          <a:prstGeom prst="rect">
            <a:avLst/>
          </a:prstGeom>
        </p:spPr>
        <p:txBody>
          <a:bodyPr wrap="square">
            <a:spAutoFit/>
          </a:bodyPr>
          <a:lstStyle/>
          <a:p>
            <a:r>
              <a:rPr lang="ru-RU" i="1" dirty="0"/>
              <a:t>Это приложение применяется только тогда, когда в положении о соревновании или гоночной инструкции содержится соответствующее указание</a:t>
            </a:r>
            <a:r>
              <a:rPr lang="ru-RU" i="1" dirty="0" smtClean="0"/>
              <a:t>.</a:t>
            </a:r>
          </a:p>
          <a:p>
            <a:endParaRPr lang="ru-RU" dirty="0"/>
          </a:p>
          <a:p>
            <a:r>
              <a:rPr lang="ru-RU" i="1" dirty="0"/>
              <a:t>Арбитраж добавляет дополнительный шаг к процессу решения протестов, но может устранить необходимость в рассмотрении некоторых протестов, тем самым ускоряя этот процесс в соревнованиях, в которых ожидается много протестов</a:t>
            </a:r>
            <a:r>
              <a:rPr lang="ru-RU" i="1" dirty="0" smtClean="0"/>
              <a:t>.</a:t>
            </a:r>
          </a:p>
          <a:p>
            <a:endParaRPr lang="ru-RU" dirty="0"/>
          </a:p>
          <a:p>
            <a:r>
              <a:rPr lang="ru-RU" i="1" dirty="0"/>
              <a:t>Арбитраж может не подходить для всех соревнований, так как для этого требуется дополнительный опытный человек, который будет выступать в качестве арбитра. Дальнейшие указания по арбитражу можно найти в Руководстве </a:t>
            </a:r>
            <a:r>
              <a:rPr lang="en-US" i="1" dirty="0"/>
              <a:t>World Sailing </a:t>
            </a:r>
            <a:r>
              <a:rPr lang="ru-RU" i="1" dirty="0"/>
              <a:t>для международных судей </a:t>
            </a:r>
            <a:r>
              <a:rPr lang="ru-RU" i="1" dirty="0" err="1"/>
              <a:t>протестовых</a:t>
            </a:r>
            <a:r>
              <a:rPr lang="ru-RU" i="1" dirty="0"/>
              <a:t> комитетов, которое доступно на сайте</a:t>
            </a:r>
            <a:r>
              <a:rPr lang="ru-RU" dirty="0"/>
              <a:t> </a:t>
            </a:r>
            <a:r>
              <a:rPr lang="en-US" i="1" dirty="0"/>
              <a:t>World Sailing</a:t>
            </a:r>
            <a:endParaRPr lang="ru-RU" dirty="0"/>
          </a:p>
        </p:txBody>
      </p:sp>
    </p:spTree>
    <p:extLst>
      <p:ext uri="{BB962C8B-B14F-4D97-AF65-F5344CB8AC3E}">
        <p14:creationId xmlns:p14="http://schemas.microsoft.com/office/powerpoint/2010/main" val="30970747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71600" y="685801"/>
            <a:ext cx="7258000" cy="3657599"/>
          </a:xfrm>
        </p:spPr>
        <p:txBody>
          <a:bodyPr>
            <a:noAutofit/>
          </a:bodyPr>
          <a:lstStyle/>
          <a:p>
            <a:pPr marL="18288" indent="0" algn="ctr">
              <a:buNone/>
            </a:pPr>
            <a:r>
              <a:rPr lang="ru-RU" sz="4800" dirty="0" smtClean="0"/>
              <a:t>Спасибо </a:t>
            </a:r>
            <a:r>
              <a:rPr lang="ru-RU" sz="4800" smtClean="0"/>
              <a:t>за внимание!</a:t>
            </a:r>
            <a:endParaRPr lang="ru-RU" sz="4800" dirty="0" smtClean="0"/>
          </a:p>
        </p:txBody>
      </p:sp>
      <p:sp>
        <p:nvSpPr>
          <p:cNvPr id="3" name="Заголовок 2"/>
          <p:cNvSpPr>
            <a:spLocks noGrp="1"/>
          </p:cNvSpPr>
          <p:nvPr>
            <p:ph type="title"/>
          </p:nvPr>
        </p:nvSpPr>
        <p:spPr>
          <a:xfrm>
            <a:off x="755576" y="4941168"/>
            <a:ext cx="7543800" cy="1584176"/>
          </a:xfrm>
        </p:spPr>
        <p:txBody>
          <a:bodyPr/>
          <a:lstStyle/>
          <a:p>
            <a:pPr lvl="0" algn="ctr">
              <a:spcBef>
                <a:spcPct val="20000"/>
              </a:spcBef>
            </a:pPr>
            <a:r>
              <a:rPr lang="ru-RU" sz="2100" dirty="0" smtClean="0">
                <a:solidFill>
                  <a:prstClr val="white"/>
                </a:solidFill>
                <a:ea typeface="+mn-ea"/>
                <a:cs typeface="+mn-cs"/>
              </a:rPr>
              <a:t/>
            </a:r>
            <a:br>
              <a:rPr lang="ru-RU" sz="2100" dirty="0" smtClean="0">
                <a:solidFill>
                  <a:prstClr val="white"/>
                </a:solidFill>
                <a:ea typeface="+mn-ea"/>
                <a:cs typeface="+mn-cs"/>
              </a:rPr>
            </a:br>
            <a:r>
              <a:rPr lang="ru-RU" sz="2100" dirty="0">
                <a:solidFill>
                  <a:prstClr val="white"/>
                </a:solidFill>
                <a:ea typeface="+mn-ea"/>
                <a:cs typeface="+mn-cs"/>
              </a:rPr>
              <a:t/>
            </a:r>
            <a:br>
              <a:rPr lang="ru-RU" sz="2100" dirty="0">
                <a:solidFill>
                  <a:prstClr val="white"/>
                </a:solidFill>
                <a:ea typeface="+mn-ea"/>
                <a:cs typeface="+mn-cs"/>
              </a:rPr>
            </a:br>
            <a:endParaRPr lang="ru-RU" dirty="0"/>
          </a:p>
        </p:txBody>
      </p:sp>
    </p:spTree>
    <p:extLst>
      <p:ext uri="{BB962C8B-B14F-4D97-AF65-F5344CB8AC3E}">
        <p14:creationId xmlns:p14="http://schemas.microsoft.com/office/powerpoint/2010/main" val="16213466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TOP" val=" 153.875"/>
  <p:tag name="LLEFT" val=" 169"/>
</p:tagLst>
</file>

<file path=ppt/tags/tag2.xml><?xml version="1.0" encoding="utf-8"?>
<p:tagLst xmlns:a="http://schemas.openxmlformats.org/drawingml/2006/main" xmlns:r="http://schemas.openxmlformats.org/officeDocument/2006/relationships" xmlns:p="http://schemas.openxmlformats.org/presentationml/2006/main">
  <p:tag name="LTOP" val=" 200.875"/>
  <p:tag name="LLEFT" val=" 169"/>
</p:tagLst>
</file>

<file path=ppt/tags/tag3.xml><?xml version="1.0" encoding="utf-8"?>
<p:tagLst xmlns:a="http://schemas.openxmlformats.org/drawingml/2006/main" xmlns:r="http://schemas.openxmlformats.org/officeDocument/2006/relationships" xmlns:p="http://schemas.openxmlformats.org/presentationml/2006/main">
  <p:tag name="RESIZE" val="Yes"/>
  <p:tag name="NAME" val="McK Disclaimer"/>
</p:tagLst>
</file>

<file path=ppt/tags/tag4.xml><?xml version="1.0" encoding="utf-8"?>
<p:tagLst xmlns:a="http://schemas.openxmlformats.org/drawingml/2006/main" xmlns:r="http://schemas.openxmlformats.org/officeDocument/2006/relationships" xmlns:p="http://schemas.openxmlformats.org/presentationml/2006/main">
  <p:tag name="NAME" val="McK Disclaimer"/>
</p:tagLst>
</file>

<file path=ppt/tags/tag5.xml><?xml version="1.0" encoding="utf-8"?>
<p:tagLst xmlns:a="http://schemas.openxmlformats.org/drawingml/2006/main" xmlns:r="http://schemas.openxmlformats.org/officeDocument/2006/relationships" xmlns:p="http://schemas.openxmlformats.org/presentationml/2006/main">
  <p:tag name="LTOP" val=" 153.875"/>
  <p:tag name="LLEFT" val=" 169"/>
</p:tagLst>
</file>

<file path=ppt/tags/tag6.xml><?xml version="1.0" encoding="utf-8"?>
<p:tagLst xmlns:a="http://schemas.openxmlformats.org/drawingml/2006/main" xmlns:r="http://schemas.openxmlformats.org/officeDocument/2006/relationships" xmlns:p="http://schemas.openxmlformats.org/presentationml/2006/main">
  <p:tag name="LTOP" val=" 200.875"/>
  <p:tag name="LLEFT" val=" 169"/>
</p:tagLst>
</file>

<file path=ppt/tags/tag7.xml><?xml version="1.0" encoding="utf-8"?>
<p:tagLst xmlns:a="http://schemas.openxmlformats.org/drawingml/2006/main" xmlns:r="http://schemas.openxmlformats.org/officeDocument/2006/relationships" xmlns:p="http://schemas.openxmlformats.org/presentationml/2006/main">
  <p:tag name="RESIZE" val="Yes"/>
  <p:tag name="NAME" val="McK Disclaimer"/>
</p:tagLst>
</file>

<file path=ppt/tags/tag8.xml><?xml version="1.0" encoding="utf-8"?>
<p:tagLst xmlns:a="http://schemas.openxmlformats.org/drawingml/2006/main" xmlns:r="http://schemas.openxmlformats.org/officeDocument/2006/relationships" xmlns:p="http://schemas.openxmlformats.org/presentationml/2006/main">
  <p:tag name="NAME" val="McK Disclaimer"/>
</p:tagLst>
</file>

<file path=ppt/tags/tag9.xml><?xml version="1.0" encoding="utf-8"?>
<p:tagLst xmlns:a="http://schemas.openxmlformats.org/drawingml/2006/main" xmlns:r="http://schemas.openxmlformats.org/officeDocument/2006/relationships" xmlns:p="http://schemas.openxmlformats.org/presentationml/2006/main">
  <p:tag name="LTOP" val=" 153.875"/>
  <p:tag name="LLEFT" val=" 169"/>
</p:tagLst>
</file>

<file path=ppt/tags/tag10.xml><?xml version="1.0" encoding="utf-8"?>
<p:tagLst xmlns:a="http://schemas.openxmlformats.org/drawingml/2006/main" xmlns:r="http://schemas.openxmlformats.org/officeDocument/2006/relationships" xmlns:p="http://schemas.openxmlformats.org/presentationml/2006/main">
  <p:tag name="LTOP" val=" 200.875"/>
  <p:tag name="LLEFT" val=" 169"/>
</p:tagLst>
</file>

<file path=ppt/tags/tag11.xml><?xml version="1.0" encoding="utf-8"?>
<p:tagLst xmlns:a="http://schemas.openxmlformats.org/drawingml/2006/main" xmlns:r="http://schemas.openxmlformats.org/officeDocument/2006/relationships" xmlns:p="http://schemas.openxmlformats.org/presentationml/2006/main">
  <p:tag name="RESIZE" val="Yes"/>
  <p:tag name="NAME" val="McK Disclaimer"/>
</p:tagLst>
</file>

<file path=ppt/tags/tag12.xml><?xml version="1.0" encoding="utf-8"?>
<p:tagLst xmlns:a="http://schemas.openxmlformats.org/drawingml/2006/main" xmlns:r="http://schemas.openxmlformats.org/officeDocument/2006/relationships" xmlns:p="http://schemas.openxmlformats.org/presentationml/2006/main">
  <p:tag name="NAME" val="McK Disclaimer"/>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1" Type="http://schemas.openxmlformats.org/officeDocument/2006/relationships/image" Target="../media/image2.jpeg"/></Relationships>
</file>

<file path=ppt/theme/_rels/theme10.xml.rels><?xml version="1.0" encoding="UTF-8" standalone="yes"?>
<Relationships xmlns="http://schemas.openxmlformats.org/package/2006/relationships"><Relationship Id="rId1" Type="http://schemas.openxmlformats.org/officeDocument/2006/relationships/image" Target="../media/image2.jpeg"/></Relationships>
</file>

<file path=ppt/theme/_rels/theme14.xml.rels><?xml version="1.0" encoding="UTF-8" standalone="yes"?>
<Relationships xmlns="http://schemas.openxmlformats.org/package/2006/relationships"><Relationship Id="rId1" Type="http://schemas.openxmlformats.org/officeDocument/2006/relationships/image" Target="../media/image2.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2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3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4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7.xml><?xml version="1.0" encoding="utf-8"?>
<a:theme xmlns:a="http://schemas.openxmlformats.org/drawingml/2006/main" name="5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8.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6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1.xml><?xml version="1.0" encoding="utf-8"?>
<a:theme xmlns:a="http://schemas.openxmlformats.org/drawingml/2006/main" name="ISAF Powerpoint Template (2009)v1">
  <a:themeElements>
    <a:clrScheme name="">
      <a:dk1>
        <a:srgbClr val="333333"/>
      </a:dk1>
      <a:lt1>
        <a:srgbClr val="FFFFFF"/>
      </a:lt1>
      <a:dk2>
        <a:srgbClr val="00004C"/>
      </a:dk2>
      <a:lt2>
        <a:srgbClr val="0000FF"/>
      </a:lt2>
      <a:accent1>
        <a:srgbClr val="229CF8"/>
      </a:accent1>
      <a:accent2>
        <a:srgbClr val="229CF8"/>
      </a:accent2>
      <a:accent3>
        <a:srgbClr val="AAAAB2"/>
      </a:accent3>
      <a:accent4>
        <a:srgbClr val="DADADA"/>
      </a:accent4>
      <a:accent5>
        <a:srgbClr val="ABCBFB"/>
      </a:accent5>
      <a:accent6>
        <a:srgbClr val="1E8DE1"/>
      </a:accent6>
      <a:hlink>
        <a:srgbClr val="4EACD2"/>
      </a:hlink>
      <a:folHlink>
        <a:srgbClr val="33CCFF"/>
      </a:folHlink>
    </a:clrScheme>
    <a:fontScheme name="ISAF Powerpoint Template (2009)v1">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ctr" anchorCtr="0" compatLnSpc="1">
        <a:prstTxWarp prst="textNoShape">
          <a:avLst/>
        </a:prstTxWarp>
        <a:spAutoFit/>
      </a:bodyPr>
      <a:lstStyle>
        <a:defPPr marL="0" marR="0" indent="0" algn="l" defTabSz="936625" rtl="0" eaLnBrk="0" fontAlgn="base" latinLnBrk="0" hangingPunct="0">
          <a:lnSpc>
            <a:spcPct val="100000"/>
          </a:lnSpc>
          <a:spcBef>
            <a:spcPct val="0"/>
          </a:spcBef>
          <a:spcAft>
            <a:spcPct val="0"/>
          </a:spcAft>
          <a:buClrTx/>
          <a:buSzTx/>
          <a:buFontTx/>
          <a:buNone/>
          <a:tabLst/>
          <a:defRPr kumimoji="0" lang="en-GB" sz="3600" b="1" i="0" u="none" strike="noStrike" cap="none" normalizeH="0" baseline="0" smtClean="0">
            <a:ln>
              <a:noFill/>
            </a:ln>
            <a:solidFill>
              <a:srgbClr val="0D006A"/>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ctr" anchorCtr="0" compatLnSpc="1">
        <a:prstTxWarp prst="textNoShape">
          <a:avLst/>
        </a:prstTxWarp>
        <a:spAutoFit/>
      </a:bodyPr>
      <a:lstStyle>
        <a:defPPr marL="0" marR="0" indent="0" algn="l" defTabSz="936625" rtl="0" eaLnBrk="0" fontAlgn="base" latinLnBrk="0" hangingPunct="0">
          <a:lnSpc>
            <a:spcPct val="100000"/>
          </a:lnSpc>
          <a:spcBef>
            <a:spcPct val="0"/>
          </a:spcBef>
          <a:spcAft>
            <a:spcPct val="0"/>
          </a:spcAft>
          <a:buClrTx/>
          <a:buSzTx/>
          <a:buFontTx/>
          <a:buNone/>
          <a:tabLst/>
          <a:defRPr kumimoji="0" lang="en-GB" sz="3600" b="1" i="0" u="none" strike="noStrike" cap="none" normalizeH="0" baseline="0" smtClean="0">
            <a:ln>
              <a:noFill/>
            </a:ln>
            <a:solidFill>
              <a:srgbClr val="0D006A"/>
            </a:solidFill>
            <a:effectLst/>
            <a:latin typeface="Arial" pitchFamily="34" charset="0"/>
          </a:defRPr>
        </a:defPPr>
      </a:lstStyle>
    </a:lnDef>
  </a:objectDefaults>
  <a:extraClrSchemeLst>
    <a:extraClrScheme>
      <a:clrScheme name="ISAF Powerpoint Template (2009)v1 1">
        <a:dk1>
          <a:srgbClr val="333333"/>
        </a:dk1>
        <a:lt1>
          <a:srgbClr val="FFFFFF"/>
        </a:lt1>
        <a:dk2>
          <a:srgbClr val="000066"/>
        </a:dk2>
        <a:lt2>
          <a:srgbClr val="0000FF"/>
        </a:lt2>
        <a:accent1>
          <a:srgbClr val="229CF8"/>
        </a:accent1>
        <a:accent2>
          <a:srgbClr val="229CF8"/>
        </a:accent2>
        <a:accent3>
          <a:srgbClr val="AAAAB8"/>
        </a:accent3>
        <a:accent4>
          <a:srgbClr val="DADADA"/>
        </a:accent4>
        <a:accent5>
          <a:srgbClr val="ABCBFB"/>
        </a:accent5>
        <a:accent6>
          <a:srgbClr val="1E8DE1"/>
        </a:accent6>
        <a:hlink>
          <a:srgbClr val="4EACD2"/>
        </a:hlink>
        <a:folHlink>
          <a:srgbClr val="33CCFF"/>
        </a:folHlink>
      </a:clrScheme>
      <a:clrMap bg1="dk2" tx1="lt1" bg2="dk1" tx2="lt2" accent1="accent1" accent2="accent2" accent3="accent3" accent4="accent4" accent5="accent5" accent6="accent6" hlink="hlink" folHlink="folHlink"/>
    </a:extraClrScheme>
    <a:extraClrScheme>
      <a:clrScheme name="ISAF Powerpoint Template (2009)v1 2">
        <a:dk1>
          <a:srgbClr val="333333"/>
        </a:dk1>
        <a:lt1>
          <a:srgbClr val="FFFFFF"/>
        </a:lt1>
        <a:dk2>
          <a:srgbClr val="00003C"/>
        </a:dk2>
        <a:lt2>
          <a:srgbClr val="0000FF"/>
        </a:lt2>
        <a:accent1>
          <a:srgbClr val="229CF8"/>
        </a:accent1>
        <a:accent2>
          <a:srgbClr val="229CF8"/>
        </a:accent2>
        <a:accent3>
          <a:srgbClr val="AAAAAF"/>
        </a:accent3>
        <a:accent4>
          <a:srgbClr val="DADADA"/>
        </a:accent4>
        <a:accent5>
          <a:srgbClr val="ABCBFB"/>
        </a:accent5>
        <a:accent6>
          <a:srgbClr val="1E8DE1"/>
        </a:accent6>
        <a:hlink>
          <a:srgbClr val="4EACD2"/>
        </a:hlink>
        <a:folHlink>
          <a:srgbClr val="33CCFF"/>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ISAF Powerpoint Template (2009)v1">
  <a:themeElements>
    <a:clrScheme name="">
      <a:dk1>
        <a:srgbClr val="333333"/>
      </a:dk1>
      <a:lt1>
        <a:srgbClr val="FFFFFF"/>
      </a:lt1>
      <a:dk2>
        <a:srgbClr val="00004C"/>
      </a:dk2>
      <a:lt2>
        <a:srgbClr val="0000FF"/>
      </a:lt2>
      <a:accent1>
        <a:srgbClr val="229CF8"/>
      </a:accent1>
      <a:accent2>
        <a:srgbClr val="229CF8"/>
      </a:accent2>
      <a:accent3>
        <a:srgbClr val="AAAAB2"/>
      </a:accent3>
      <a:accent4>
        <a:srgbClr val="DADADA"/>
      </a:accent4>
      <a:accent5>
        <a:srgbClr val="ABCBFB"/>
      </a:accent5>
      <a:accent6>
        <a:srgbClr val="1E8DE1"/>
      </a:accent6>
      <a:hlink>
        <a:srgbClr val="4EACD2"/>
      </a:hlink>
      <a:folHlink>
        <a:srgbClr val="33CCFF"/>
      </a:folHlink>
    </a:clrScheme>
    <a:fontScheme name="ISAF Powerpoint Template (2009)v1">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ctr" anchorCtr="0" compatLnSpc="1">
        <a:prstTxWarp prst="textNoShape">
          <a:avLst/>
        </a:prstTxWarp>
        <a:spAutoFit/>
      </a:bodyPr>
      <a:lstStyle>
        <a:defPPr marL="0" marR="0" indent="0" algn="l" defTabSz="936625" rtl="0" eaLnBrk="0" fontAlgn="base" latinLnBrk="0" hangingPunct="0">
          <a:lnSpc>
            <a:spcPct val="100000"/>
          </a:lnSpc>
          <a:spcBef>
            <a:spcPct val="0"/>
          </a:spcBef>
          <a:spcAft>
            <a:spcPct val="0"/>
          </a:spcAft>
          <a:buClrTx/>
          <a:buSzTx/>
          <a:buFontTx/>
          <a:buNone/>
          <a:tabLst/>
          <a:defRPr kumimoji="0" lang="en-GB" sz="3600" b="1" i="0" u="none" strike="noStrike" cap="none" normalizeH="0" baseline="0" smtClean="0">
            <a:ln>
              <a:noFill/>
            </a:ln>
            <a:solidFill>
              <a:srgbClr val="0D006A"/>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ctr" anchorCtr="0" compatLnSpc="1">
        <a:prstTxWarp prst="textNoShape">
          <a:avLst/>
        </a:prstTxWarp>
        <a:spAutoFit/>
      </a:bodyPr>
      <a:lstStyle>
        <a:defPPr marL="0" marR="0" indent="0" algn="l" defTabSz="936625" rtl="0" eaLnBrk="0" fontAlgn="base" latinLnBrk="0" hangingPunct="0">
          <a:lnSpc>
            <a:spcPct val="100000"/>
          </a:lnSpc>
          <a:spcBef>
            <a:spcPct val="0"/>
          </a:spcBef>
          <a:spcAft>
            <a:spcPct val="0"/>
          </a:spcAft>
          <a:buClrTx/>
          <a:buSzTx/>
          <a:buFontTx/>
          <a:buNone/>
          <a:tabLst/>
          <a:defRPr kumimoji="0" lang="en-GB" sz="3600" b="1" i="0" u="none" strike="noStrike" cap="none" normalizeH="0" baseline="0" smtClean="0">
            <a:ln>
              <a:noFill/>
            </a:ln>
            <a:solidFill>
              <a:srgbClr val="0D006A"/>
            </a:solidFill>
            <a:effectLst/>
            <a:latin typeface="Arial" pitchFamily="34" charset="0"/>
          </a:defRPr>
        </a:defPPr>
      </a:lstStyle>
    </a:lnDef>
  </a:objectDefaults>
  <a:extraClrSchemeLst>
    <a:extraClrScheme>
      <a:clrScheme name="ISAF Powerpoint Template (2009)v1 1">
        <a:dk1>
          <a:srgbClr val="333333"/>
        </a:dk1>
        <a:lt1>
          <a:srgbClr val="FFFFFF"/>
        </a:lt1>
        <a:dk2>
          <a:srgbClr val="000066"/>
        </a:dk2>
        <a:lt2>
          <a:srgbClr val="0000FF"/>
        </a:lt2>
        <a:accent1>
          <a:srgbClr val="229CF8"/>
        </a:accent1>
        <a:accent2>
          <a:srgbClr val="229CF8"/>
        </a:accent2>
        <a:accent3>
          <a:srgbClr val="AAAAB8"/>
        </a:accent3>
        <a:accent4>
          <a:srgbClr val="DADADA"/>
        </a:accent4>
        <a:accent5>
          <a:srgbClr val="ABCBFB"/>
        </a:accent5>
        <a:accent6>
          <a:srgbClr val="1E8DE1"/>
        </a:accent6>
        <a:hlink>
          <a:srgbClr val="4EACD2"/>
        </a:hlink>
        <a:folHlink>
          <a:srgbClr val="33CCFF"/>
        </a:folHlink>
      </a:clrScheme>
      <a:clrMap bg1="dk2" tx1="lt1" bg2="dk1" tx2="lt2" accent1="accent1" accent2="accent2" accent3="accent3" accent4="accent4" accent5="accent5" accent6="accent6" hlink="hlink" folHlink="folHlink"/>
    </a:extraClrScheme>
    <a:extraClrScheme>
      <a:clrScheme name="ISAF Powerpoint Template (2009)v1 2">
        <a:dk1>
          <a:srgbClr val="333333"/>
        </a:dk1>
        <a:lt1>
          <a:srgbClr val="FFFFFF"/>
        </a:lt1>
        <a:dk2>
          <a:srgbClr val="00003C"/>
        </a:dk2>
        <a:lt2>
          <a:srgbClr val="0000FF"/>
        </a:lt2>
        <a:accent1>
          <a:srgbClr val="229CF8"/>
        </a:accent1>
        <a:accent2>
          <a:srgbClr val="229CF8"/>
        </a:accent2>
        <a:accent3>
          <a:srgbClr val="AAAAAF"/>
        </a:accent3>
        <a:accent4>
          <a:srgbClr val="DADADA"/>
        </a:accent4>
        <a:accent5>
          <a:srgbClr val="ABCBFB"/>
        </a:accent5>
        <a:accent6>
          <a:srgbClr val="1E8DE1"/>
        </a:accent6>
        <a:hlink>
          <a:srgbClr val="4EACD2"/>
        </a:hlink>
        <a:folHlink>
          <a:srgbClr val="33CCFF"/>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ISAF Powerpoint Template (2009)v1">
  <a:themeElements>
    <a:clrScheme name="">
      <a:dk1>
        <a:srgbClr val="333333"/>
      </a:dk1>
      <a:lt1>
        <a:srgbClr val="FFFFFF"/>
      </a:lt1>
      <a:dk2>
        <a:srgbClr val="00004C"/>
      </a:dk2>
      <a:lt2>
        <a:srgbClr val="0000FF"/>
      </a:lt2>
      <a:accent1>
        <a:srgbClr val="229CF8"/>
      </a:accent1>
      <a:accent2>
        <a:srgbClr val="229CF8"/>
      </a:accent2>
      <a:accent3>
        <a:srgbClr val="AAAAB2"/>
      </a:accent3>
      <a:accent4>
        <a:srgbClr val="DADADA"/>
      </a:accent4>
      <a:accent5>
        <a:srgbClr val="ABCBFB"/>
      </a:accent5>
      <a:accent6>
        <a:srgbClr val="1E8DE1"/>
      </a:accent6>
      <a:hlink>
        <a:srgbClr val="4EACD2"/>
      </a:hlink>
      <a:folHlink>
        <a:srgbClr val="33CCFF"/>
      </a:folHlink>
    </a:clrScheme>
    <a:fontScheme name="ISAF Powerpoint Template (2009)v1">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ctr" anchorCtr="0" compatLnSpc="1">
        <a:prstTxWarp prst="textNoShape">
          <a:avLst/>
        </a:prstTxWarp>
        <a:spAutoFit/>
      </a:bodyPr>
      <a:lstStyle>
        <a:defPPr marL="0" marR="0" indent="0" algn="l" defTabSz="936625" rtl="0" eaLnBrk="0" fontAlgn="base" latinLnBrk="0" hangingPunct="0">
          <a:lnSpc>
            <a:spcPct val="100000"/>
          </a:lnSpc>
          <a:spcBef>
            <a:spcPct val="0"/>
          </a:spcBef>
          <a:spcAft>
            <a:spcPct val="0"/>
          </a:spcAft>
          <a:buClrTx/>
          <a:buSzTx/>
          <a:buFontTx/>
          <a:buNone/>
          <a:tabLst/>
          <a:defRPr kumimoji="0" lang="en-GB" sz="3600" b="1" i="0" u="none" strike="noStrike" cap="none" normalizeH="0" baseline="0" smtClean="0">
            <a:ln>
              <a:noFill/>
            </a:ln>
            <a:solidFill>
              <a:srgbClr val="0D006A"/>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ctr" anchorCtr="0" compatLnSpc="1">
        <a:prstTxWarp prst="textNoShape">
          <a:avLst/>
        </a:prstTxWarp>
        <a:spAutoFit/>
      </a:bodyPr>
      <a:lstStyle>
        <a:defPPr marL="0" marR="0" indent="0" algn="l" defTabSz="936625" rtl="0" eaLnBrk="0" fontAlgn="base" latinLnBrk="0" hangingPunct="0">
          <a:lnSpc>
            <a:spcPct val="100000"/>
          </a:lnSpc>
          <a:spcBef>
            <a:spcPct val="0"/>
          </a:spcBef>
          <a:spcAft>
            <a:spcPct val="0"/>
          </a:spcAft>
          <a:buClrTx/>
          <a:buSzTx/>
          <a:buFontTx/>
          <a:buNone/>
          <a:tabLst/>
          <a:defRPr kumimoji="0" lang="en-GB" sz="3600" b="1" i="0" u="none" strike="noStrike" cap="none" normalizeH="0" baseline="0" smtClean="0">
            <a:ln>
              <a:noFill/>
            </a:ln>
            <a:solidFill>
              <a:srgbClr val="0D006A"/>
            </a:solidFill>
            <a:effectLst/>
            <a:latin typeface="Arial" pitchFamily="34" charset="0"/>
          </a:defRPr>
        </a:defPPr>
      </a:lstStyle>
    </a:lnDef>
  </a:objectDefaults>
  <a:extraClrSchemeLst>
    <a:extraClrScheme>
      <a:clrScheme name="ISAF Powerpoint Template (2009)v1 1">
        <a:dk1>
          <a:srgbClr val="333333"/>
        </a:dk1>
        <a:lt1>
          <a:srgbClr val="FFFFFF"/>
        </a:lt1>
        <a:dk2>
          <a:srgbClr val="000066"/>
        </a:dk2>
        <a:lt2>
          <a:srgbClr val="0000FF"/>
        </a:lt2>
        <a:accent1>
          <a:srgbClr val="229CF8"/>
        </a:accent1>
        <a:accent2>
          <a:srgbClr val="229CF8"/>
        </a:accent2>
        <a:accent3>
          <a:srgbClr val="AAAAB8"/>
        </a:accent3>
        <a:accent4>
          <a:srgbClr val="DADADA"/>
        </a:accent4>
        <a:accent5>
          <a:srgbClr val="ABCBFB"/>
        </a:accent5>
        <a:accent6>
          <a:srgbClr val="1E8DE1"/>
        </a:accent6>
        <a:hlink>
          <a:srgbClr val="4EACD2"/>
        </a:hlink>
        <a:folHlink>
          <a:srgbClr val="33CCFF"/>
        </a:folHlink>
      </a:clrScheme>
      <a:clrMap bg1="dk2" tx1="lt1" bg2="dk1" tx2="lt2" accent1="accent1" accent2="accent2" accent3="accent3" accent4="accent4" accent5="accent5" accent6="accent6" hlink="hlink" folHlink="folHlink"/>
    </a:extraClrScheme>
    <a:extraClrScheme>
      <a:clrScheme name="ISAF Powerpoint Template (2009)v1 2">
        <a:dk1>
          <a:srgbClr val="333333"/>
        </a:dk1>
        <a:lt1>
          <a:srgbClr val="FFFFFF"/>
        </a:lt1>
        <a:dk2>
          <a:srgbClr val="00003C"/>
        </a:dk2>
        <a:lt2>
          <a:srgbClr val="0000FF"/>
        </a:lt2>
        <a:accent1>
          <a:srgbClr val="229CF8"/>
        </a:accent1>
        <a:accent2>
          <a:srgbClr val="229CF8"/>
        </a:accent2>
        <a:accent3>
          <a:srgbClr val="AAAAAF"/>
        </a:accent3>
        <a:accent4>
          <a:srgbClr val="DADADA"/>
        </a:accent4>
        <a:accent5>
          <a:srgbClr val="ABCBFB"/>
        </a:accent5>
        <a:accent6>
          <a:srgbClr val="1E8DE1"/>
        </a:accent6>
        <a:hlink>
          <a:srgbClr val="4EACD2"/>
        </a:hlink>
        <a:folHlink>
          <a:srgbClr val="33CCFF"/>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7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5.xml><?xml version="1.0" encoding="utf-8"?>
<a:theme xmlns:a="http://schemas.openxmlformats.org/drawingml/2006/main" name="1_Базовая">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16.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18810</TotalTime>
  <Words>8066</Words>
  <Application>Microsoft Office PowerPoint</Application>
  <PresentationFormat>Экран (4:3)</PresentationFormat>
  <Paragraphs>1015</Paragraphs>
  <Slides>100</Slides>
  <Notes>60</Notes>
  <HiddenSlides>0</HiddenSlides>
  <MMClips>0</MMClips>
  <ScaleCrop>false</ScaleCrop>
  <HeadingPairs>
    <vt:vector size="6" baseType="variant">
      <vt:variant>
        <vt:lpstr>Тема</vt:lpstr>
      </vt:variant>
      <vt:variant>
        <vt:i4>15</vt:i4>
      </vt:variant>
      <vt:variant>
        <vt:lpstr>Внедренные серверы OLE</vt:lpstr>
      </vt:variant>
      <vt:variant>
        <vt:i4>2</vt:i4>
      </vt:variant>
      <vt:variant>
        <vt:lpstr>Заголовки слайдов</vt:lpstr>
      </vt:variant>
      <vt:variant>
        <vt:i4>100</vt:i4>
      </vt:variant>
    </vt:vector>
  </HeadingPairs>
  <TitlesOfParts>
    <vt:vector size="117" baseType="lpstr">
      <vt:lpstr>Базовая</vt:lpstr>
      <vt:lpstr>Поток</vt:lpstr>
      <vt:lpstr>1_Поток</vt:lpstr>
      <vt:lpstr>2_Поток</vt:lpstr>
      <vt:lpstr>3_Поток</vt:lpstr>
      <vt:lpstr>4_Поток</vt:lpstr>
      <vt:lpstr>5_Поток</vt:lpstr>
      <vt:lpstr>Тема Office</vt:lpstr>
      <vt:lpstr>1_Тема Office</vt:lpstr>
      <vt:lpstr>6_Поток</vt:lpstr>
      <vt:lpstr>ISAF Powerpoint Template (2009)v1</vt:lpstr>
      <vt:lpstr>1_ISAF Powerpoint Template (2009)v1</vt:lpstr>
      <vt:lpstr>2_ISAF Powerpoint Template (2009)v1</vt:lpstr>
      <vt:lpstr>7_Поток</vt:lpstr>
      <vt:lpstr>1_Базовая</vt:lpstr>
      <vt:lpstr>VISIO</vt:lpstr>
      <vt:lpstr>Bitmap Image</vt:lpstr>
      <vt:lpstr>   Составила Наталья Чубенко Председатель Комитета Правил и апелляций ВФПС Владивосток 2017 </vt:lpstr>
      <vt:lpstr>   Составила Наталья Чубенко Председатель комитета правил и апелляций ВФПС Владивосток 2017 </vt:lpstr>
      <vt:lpstr>RRS 2017-2020</vt:lpstr>
      <vt:lpstr>World Sailing 2017-2020</vt:lpstr>
      <vt:lpstr>World Sailing 2017-2020</vt:lpstr>
      <vt:lpstr>RRS 2017-2020 Study version</vt:lpstr>
      <vt:lpstr>Три принципа парусных соревнований</vt:lpstr>
      <vt:lpstr>Определения  Всего 23  определния </vt:lpstr>
      <vt:lpstr> ППГ 2017-2020  Основные изменения  Определения</vt:lpstr>
      <vt:lpstr> ППГ 2017-2020  Основные изменения  Определения</vt:lpstr>
      <vt:lpstr>Галс</vt:lpstr>
      <vt:lpstr>Галс</vt:lpstr>
      <vt:lpstr>Галс</vt:lpstr>
      <vt:lpstr>Чисто впереди и чисто позади; связаны</vt:lpstr>
      <vt:lpstr>Чисто впереди и чисто позади; связаны</vt:lpstr>
      <vt:lpstr>Чисто впереди и чисто позади; связаны</vt:lpstr>
      <vt:lpstr>Чисто впереди и чисто позади; связаны</vt:lpstr>
      <vt:lpstr>Связанность</vt:lpstr>
      <vt:lpstr>Связанность</vt:lpstr>
      <vt:lpstr>Презентация PowerPoint</vt:lpstr>
      <vt:lpstr> ППГ 2017-2020  Основные изменения  Часть 1  Основные правила </vt:lpstr>
      <vt:lpstr> ППГ 2017-2020  Основные изменения  Часть 1  Основные правила </vt:lpstr>
      <vt:lpstr> ППГ 2017-2020  Часть 1 Основные изменения  </vt:lpstr>
      <vt:lpstr> ППГ 2017-2020  Основные изменения </vt:lpstr>
      <vt:lpstr> ППГ 2017-2020  Основные изменения </vt:lpstr>
      <vt:lpstr>   Составила Наталья Чубенко Председатель комитета правил и апелляций ВФПС Владивосток 2017 </vt:lpstr>
      <vt:lpstr> ППГ 2017-2020  Основные изменения Часть 2 Когда яхты встречаются </vt:lpstr>
      <vt:lpstr> ППГ 2017-2020  Основные изменения Часть 2 Когда яхты встречаются </vt:lpstr>
      <vt:lpstr>Focus on Part 2 Структура</vt:lpstr>
      <vt:lpstr>Focus on Part 2 Структура</vt:lpstr>
      <vt:lpstr>Focus on Part 2 Структура</vt:lpstr>
      <vt:lpstr>Focus on Part 2 Структура</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Focus on Part 2 Структура</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ППГ 2017-2020  Основные изменения Часть 2 Когда яхты встречаются</vt:lpstr>
      <vt:lpstr>   Составила Наталья Чубенко Председатель комитета правил и апелляций ВФПС Владивосток 2017 </vt:lpstr>
      <vt:lpstr>   </vt:lpstr>
      <vt:lpstr> ППГ 2017-2020  Основные изменения Часть 3 Проведение гонки</vt:lpstr>
      <vt:lpstr>Правило 26 Стартовая процедура</vt:lpstr>
      <vt:lpstr>Сигнал «Предупреждение»</vt:lpstr>
      <vt:lpstr>Сигнал «Подготовительный» </vt:lpstr>
      <vt:lpstr> ППГ 2017-2020  Основные изменения Часть 3 Проведение гонки</vt:lpstr>
      <vt:lpstr>Правило флага «I»</vt:lpstr>
      <vt:lpstr> ППГ 2017-2020  Основные изменения Часть 3 Проведение гонки</vt:lpstr>
      <vt:lpstr>Черный флаг</vt:lpstr>
      <vt:lpstr>  Спуск сигнала «Подготовительный»</vt:lpstr>
      <vt:lpstr>Индивидуальный отзыв</vt:lpstr>
      <vt:lpstr>Общий отзыв</vt:lpstr>
      <vt:lpstr>Прекращение гонки</vt:lpstr>
      <vt:lpstr>Изменение следующего участка дистанции</vt:lpstr>
      <vt:lpstr>Изменение следующего участка дистанции</vt:lpstr>
      <vt:lpstr>Отсутствие знака</vt:lpstr>
      <vt:lpstr>Сокращение дистанции</vt:lpstr>
      <vt:lpstr> ППГ 2017-2020  Основные изменения Часть 3 Проведение гонки</vt:lpstr>
      <vt:lpstr>ППГ Части 4-5</vt:lpstr>
      <vt:lpstr>Часть 4 Другие требования во время гонки</vt:lpstr>
      <vt:lpstr>  40  ИНДИВИДУАЛЬНЫЕ СРЕДСТВА ОБЕСПЕЧЕНИЯ ПЛАВУЧЕСТИ</vt:lpstr>
      <vt:lpstr>  40  ИНДИВИДУАЛЬНЫЕ СРЕДСТВА ОБЕСПЕЧЕНИЯ ПЛАВУЧЕСТИ</vt:lpstr>
      <vt:lpstr>41 Посторонняя помощь</vt:lpstr>
      <vt:lpstr>41 Посторонняя помощь</vt:lpstr>
      <vt:lpstr>42 Средства движения</vt:lpstr>
      <vt:lpstr>Исключения</vt:lpstr>
      <vt:lpstr>44 Наказания, выполняемые сразу после инцидента</vt:lpstr>
      <vt:lpstr>Правило 45</vt:lpstr>
      <vt:lpstr>Правило 46</vt:lpstr>
      <vt:lpstr>47 Ограничение на оборудование и экипаж</vt:lpstr>
      <vt:lpstr>        Правило 49 </vt:lpstr>
      <vt:lpstr>         Случай 36 ИСАФ </vt:lpstr>
      <vt:lpstr>Правило 50</vt:lpstr>
      <vt:lpstr>Правило 50</vt:lpstr>
      <vt:lpstr>Правило 50</vt:lpstr>
      <vt:lpstr>Правила 51-55</vt:lpstr>
      <vt:lpstr> ППГ 2017-2020  Основные изменения Приложение S СТАНДАРТНАЯ ГОНОЧНАЯ ИНСТРУКЦИЯЧ</vt:lpstr>
      <vt:lpstr> ППГ 2017-2020  Основные изменения Приложение Т  АРБИТРАЖ</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Racing Rules of Sailing  Правила парусных гонок 2017-2020</dc:title>
  <dc:creator>Наталья</dc:creator>
  <cp:lastModifiedBy>Наталья</cp:lastModifiedBy>
  <cp:revision>101</cp:revision>
  <dcterms:created xsi:type="dcterms:W3CDTF">2017-02-18T08:06:46Z</dcterms:created>
  <dcterms:modified xsi:type="dcterms:W3CDTF">2017-03-31T23:04:32Z</dcterms:modified>
</cp:coreProperties>
</file>